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3"/>
  </p:notesMasterIdLst>
  <p:handoutMasterIdLst>
    <p:handoutMasterId r:id="rId34"/>
  </p:handoutMasterIdLst>
  <p:sldIdLst>
    <p:sldId id="257" r:id="rId5"/>
    <p:sldId id="258" r:id="rId6"/>
    <p:sldId id="262" r:id="rId7"/>
    <p:sldId id="263" r:id="rId8"/>
    <p:sldId id="282" r:id="rId9"/>
    <p:sldId id="281" r:id="rId10"/>
    <p:sldId id="264" r:id="rId11"/>
    <p:sldId id="265" r:id="rId12"/>
    <p:sldId id="267" r:id="rId13"/>
    <p:sldId id="268" r:id="rId14"/>
    <p:sldId id="269" r:id="rId15"/>
    <p:sldId id="270" r:id="rId16"/>
    <p:sldId id="274" r:id="rId17"/>
    <p:sldId id="271" r:id="rId18"/>
    <p:sldId id="272" r:id="rId19"/>
    <p:sldId id="273" r:id="rId20"/>
    <p:sldId id="275" r:id="rId21"/>
    <p:sldId id="278" r:id="rId22"/>
    <p:sldId id="279" r:id="rId23"/>
    <p:sldId id="276" r:id="rId24"/>
    <p:sldId id="283" r:id="rId25"/>
    <p:sldId id="284" r:id="rId26"/>
    <p:sldId id="285" r:id="rId27"/>
    <p:sldId id="290" r:id="rId28"/>
    <p:sldId id="286" r:id="rId29"/>
    <p:sldId id="287" r:id="rId30"/>
    <p:sldId id="288" r:id="rId31"/>
    <p:sldId id="289"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704" autoAdjust="0"/>
  </p:normalViewPr>
  <p:slideViewPr>
    <p:cSldViewPr snapToGrid="0">
      <p:cViewPr varScale="1">
        <p:scale>
          <a:sx n="70" d="100"/>
          <a:sy n="70" d="100"/>
        </p:scale>
        <p:origin x="90" y="1068"/>
      </p:cViewPr>
      <p:guideLst/>
    </p:cSldViewPr>
  </p:slideViewPr>
  <p:notesTextViewPr>
    <p:cViewPr>
      <p:scale>
        <a:sx n="1" d="1"/>
        <a:sy n="1" d="1"/>
      </p:scale>
      <p:origin x="0" y="0"/>
    </p:cViewPr>
  </p:notesTextViewPr>
  <p:notesViewPr>
    <p:cSldViewPr snapToGrid="0" showGuides="1">
      <p:cViewPr varScale="1">
        <p:scale>
          <a:sx n="79" d="100"/>
          <a:sy n="79" d="100"/>
        </p:scale>
        <p:origin x="2346"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DC2751-278C-4682-9C3F-0FF7B4FCFAE7}" type="datetimeFigureOut">
              <a:rPr lang="en-US" smtClean="0"/>
              <a:t>11/15/2022</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E286890-466E-41CD-A28A-B1EBDF22CA33}" type="slidenum">
              <a:rPr lang="en-US" smtClean="0"/>
              <a:t>‹#›</a:t>
            </a:fld>
            <a:endParaRPr lang="en-US" dirty="0"/>
          </a:p>
        </p:txBody>
      </p:sp>
    </p:spTree>
    <p:extLst>
      <p:ext uri="{BB962C8B-B14F-4D97-AF65-F5344CB8AC3E}">
        <p14:creationId xmlns:p14="http://schemas.microsoft.com/office/powerpoint/2010/main" val="1586294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FF0845-D09E-4AF9-9623-EA7EA0297EF3}" type="datetimeFigureOut">
              <a:rPr lang="en-US" smtClean="0"/>
              <a:t>11/15/2022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7CD11A-EED3-40CE-98A3-28FEE84867B3}" type="slidenum">
              <a:rPr lang="en-US" smtClean="0"/>
              <a:t>‹#›</a:t>
            </a:fld>
            <a:endParaRPr lang="en-US" dirty="0"/>
          </a:p>
        </p:txBody>
      </p:sp>
    </p:spTree>
    <p:extLst>
      <p:ext uri="{BB962C8B-B14F-4D97-AF65-F5344CB8AC3E}">
        <p14:creationId xmlns:p14="http://schemas.microsoft.com/office/powerpoint/2010/main" val="199576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7CD11A-EED3-40CE-98A3-28FEE84867B3}" type="slidenum">
              <a:rPr lang="en-US" smtClean="0"/>
              <a:t>1</a:t>
            </a:fld>
            <a:endParaRPr lang="en-US" dirty="0"/>
          </a:p>
        </p:txBody>
      </p:sp>
    </p:spTree>
    <p:extLst>
      <p:ext uri="{BB962C8B-B14F-4D97-AF65-F5344CB8AC3E}">
        <p14:creationId xmlns:p14="http://schemas.microsoft.com/office/powerpoint/2010/main" val="24911602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inv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1400"/>
            <a:ext cx="9144000" cy="2387600"/>
          </a:xfrm>
        </p:spPr>
        <p:txBody>
          <a:bodyPr anchor="b"/>
          <a:lstStyle>
            <a:lvl1pPr algn="ctr">
              <a:defRPr sz="6000">
                <a:solidFill>
                  <a:schemeClr val="tx2">
                    <a:lumMod val="20000"/>
                    <a:lumOff val="80000"/>
                  </a:schemeClr>
                </a:solidFill>
              </a:defRPr>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09693A-2307-4FDC-9539-08DC9083DDED}" type="datetime1">
              <a:rPr lang="en-US" smtClean="0"/>
              <a:t>11/15/2022</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2819406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hasCustomPrompt="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0011EA7-B10E-4739-92FE-8993461CC0B7}" type="datetime1">
              <a:rPr lang="en-US" smtClean="0"/>
              <a:t>11/15/2022</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4079542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91661"/>
            <a:ext cx="2628900" cy="49090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691661"/>
            <a:ext cx="7734300" cy="490903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5DC13F-2D2A-49BA-966D-6530A12E7C15}" type="datetime1">
              <a:rPr lang="en-US" smtClean="0"/>
              <a:t>11/15/2022</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179250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hasCustomPrompt="1"/>
          </p:nvPr>
        </p:nvSpPr>
        <p:spPr/>
        <p:txBody>
          <a:bodyPr/>
          <a:lstStyle>
            <a:lvl5pPr>
              <a:defRPr/>
            </a:lvl5pPr>
            <a:lvl6pPr>
              <a:defRPr/>
            </a:lvl6pPr>
            <a:lvl7pPr>
              <a:defRPr/>
            </a:lvl7pPr>
            <a:lvl8pPr>
              <a:defRPr/>
            </a:lvl8pPr>
            <a:lvl9pPr>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320E1C1-C26F-4479-A8BD-144B4C139DA5}" type="datetime1">
              <a:rPr lang="en-US" smtClean="0"/>
              <a:t>11/15/2022</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2361943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1709738"/>
            <a:ext cx="10515600" cy="2862262"/>
          </a:xfrm>
        </p:spPr>
        <p:txBody>
          <a:bodyPr anchor="b"/>
          <a:lstStyle>
            <a:lvl1pPr>
              <a:lnSpc>
                <a:spcPct val="100000"/>
              </a:lnSpc>
              <a:defRPr sz="6000"/>
            </a:lvl1pPr>
          </a:lstStyle>
          <a:p>
            <a:r>
              <a:rPr lang="en-US" smtClean="0"/>
              <a:t>Click to edit Master title style</a:t>
            </a:r>
            <a:endParaRPr lang="en-US"/>
          </a:p>
        </p:txBody>
      </p:sp>
      <p:sp>
        <p:nvSpPr>
          <p:cNvPr id="3" name="Text Placeholder 2"/>
          <p:cNvSpPr>
            <a:spLocks noGrp="1"/>
          </p:cNvSpPr>
          <p:nvPr>
            <p:ph type="body" idx="1"/>
          </p:nvPr>
        </p:nvSpPr>
        <p:spPr>
          <a:xfrm>
            <a:off x="457200" y="4589463"/>
            <a:ext cx="10515600" cy="1500187"/>
          </a:xfrm>
        </p:spPr>
        <p:txBody>
          <a:bodyPr/>
          <a:lstStyle>
            <a:lvl1pPr marL="0" indent="0">
              <a:buNone/>
              <a:defRPr sz="2400" b="1">
                <a:solidFill>
                  <a:schemeClr val="tx2">
                    <a:lumMod val="50000"/>
                  </a:schemeClr>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Edit Master text styles</a:t>
            </a:r>
          </a:p>
        </p:txBody>
      </p:sp>
      <p:sp>
        <p:nvSpPr>
          <p:cNvPr id="4" name="Date Placeholder 3"/>
          <p:cNvSpPr>
            <a:spLocks noGrp="1"/>
          </p:cNvSpPr>
          <p:nvPr>
            <p:ph type="dt" sz="half" idx="10"/>
          </p:nvPr>
        </p:nvSpPr>
        <p:spPr/>
        <p:txBody>
          <a:bodyPr/>
          <a:lstStyle/>
          <a:p>
            <a:fld id="{BF519E61-C2D6-49AB-83F2-8FC9FEFBDAFD}" type="datetime1">
              <a:rPr lang="en-US" smtClean="0"/>
              <a:t>11/15/2022</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2731272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hasCustomPrompt="1"/>
          </p:nvPr>
        </p:nvSpPr>
        <p:spPr>
          <a:xfrm>
            <a:off x="457200" y="1825625"/>
            <a:ext cx="4892040" cy="4351338"/>
          </a:xfrm>
        </p:spPr>
        <p:txBody>
          <a:bodyPr vert="horz" lIns="91440" tIns="45720" rIns="91440" bIns="45720" rtlCol="0">
            <a:normAutofit/>
          </a:bodyPr>
          <a:lstStyle>
            <a:lvl1pPr>
              <a:defRPr lang="en-US" baseline="0" noProof="0" dirty="0" smtClean="0">
                <a:solidFill>
                  <a:schemeClr val="bg1"/>
                </a:solidFill>
              </a:defRPr>
            </a:lvl1pPr>
            <a:lvl2pPr>
              <a:defRPr lang="en-US" baseline="0" noProof="0" dirty="0" smtClean="0">
                <a:solidFill>
                  <a:schemeClr val="bg1"/>
                </a:solidFill>
              </a:defRPr>
            </a:lvl2pPr>
            <a:lvl3pPr>
              <a:defRPr lang="en-US" baseline="0" noProof="0" dirty="0" smtClean="0">
                <a:solidFill>
                  <a:schemeClr val="bg1"/>
                </a:solidFill>
              </a:defRPr>
            </a:lvl3pPr>
            <a:lvl4pPr>
              <a:defRPr lang="en-US" baseline="0" noProof="0" dirty="0" smtClean="0">
                <a:solidFill>
                  <a:schemeClr val="bg1"/>
                </a:solidFill>
              </a:defRPr>
            </a:lvl4pPr>
            <a:lvl5pPr>
              <a:defRPr lang="en-US" baseline="0" noProof="0" dirty="0" smtClean="0">
                <a:solidFill>
                  <a:schemeClr val="bg1"/>
                </a:solidFill>
              </a:defRPr>
            </a:lvl5pPr>
            <a:lvl6pPr>
              <a:defRPr sz="1800"/>
            </a:lvl6pPr>
            <a:lvl7pPr>
              <a:defRPr sz="1800"/>
            </a:lvl7pPr>
            <a:lvl8pPr>
              <a:defRPr sz="1800"/>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kumimoji="0" lang="en-US" sz="1800" b="0" i="0" u="none" strike="noStrike" kern="1200" cap="none" spc="0" normalizeH="0" baseline="0" noProof="0" dirty="0">
              <a:ln>
                <a:noFill/>
              </a:ln>
              <a:solidFill>
                <a:srgbClr val="E9E5DC"/>
              </a:solidFill>
              <a:effectLst/>
              <a:uLnTx/>
              <a:uFillTx/>
              <a:latin typeface="+mn-lt"/>
            </a:endParaRPr>
          </a:p>
        </p:txBody>
      </p:sp>
      <p:sp>
        <p:nvSpPr>
          <p:cNvPr id="4" name="Content Placeholder 3"/>
          <p:cNvSpPr>
            <a:spLocks noGrp="1"/>
          </p:cNvSpPr>
          <p:nvPr>
            <p:ph sz="half" idx="2" hasCustomPrompt="1"/>
          </p:nvPr>
        </p:nvSpPr>
        <p:spPr>
          <a:xfrm>
            <a:off x="5650524" y="1825625"/>
            <a:ext cx="4892040" cy="4351338"/>
          </a:xfrm>
        </p:spPr>
        <p:txBody>
          <a:bodyPr vert="horz" lIns="9144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vl5pPr>
              <a:defRPr lang="en-US" noProof="0" dirty="0" smtClean="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kumimoji="0" lang="en-US" sz="1800" b="0" i="0" u="none" strike="noStrike" kern="1200" cap="none" spc="0" normalizeH="0" baseline="0" noProof="0" dirty="0">
              <a:ln>
                <a:noFill/>
              </a:ln>
              <a:solidFill>
                <a:srgbClr val="E9E5DC"/>
              </a:solidFill>
              <a:effectLst/>
              <a:uLnTx/>
              <a:uFillTx/>
              <a:latin typeface="+mn-lt"/>
            </a:endParaRPr>
          </a:p>
        </p:txBody>
      </p:sp>
      <p:sp>
        <p:nvSpPr>
          <p:cNvPr id="5" name="Date Placeholder 4"/>
          <p:cNvSpPr>
            <a:spLocks noGrp="1"/>
          </p:cNvSpPr>
          <p:nvPr>
            <p:ph type="dt" sz="half" idx="10"/>
          </p:nvPr>
        </p:nvSpPr>
        <p:spPr/>
        <p:txBody>
          <a:bodyPr/>
          <a:lstStyle/>
          <a:p>
            <a:fld id="{047BE74F-367A-4D3C-8AA7-FA60CCA05EAE}" type="datetime1">
              <a:rPr lang="en-US" smtClean="0"/>
              <a:t>11/15/2022</a:t>
            </a:fld>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4183930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39150"/>
            <a:ext cx="10094976" cy="115214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57200" y="1828800"/>
            <a:ext cx="4892040"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hasCustomPrompt="1"/>
          </p:nvPr>
        </p:nvSpPr>
        <p:spPr>
          <a:xfrm>
            <a:off x="457200" y="2498723"/>
            <a:ext cx="4892040" cy="3101977"/>
          </a:xfrm>
        </p:spPr>
        <p:txBody>
          <a:bodyPr vert="horz" lIns="9144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vl5pPr>
              <a:defRPr lang="en-US" noProof="0" dirty="0" smtClean="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kumimoji="0" lang="en-US" sz="1800" b="0" i="0" u="none" strike="noStrike" kern="1200" cap="none" spc="0" normalizeH="0" baseline="0" noProof="0" dirty="0">
              <a:ln>
                <a:noFill/>
              </a:ln>
              <a:solidFill>
                <a:srgbClr val="E9E5DC"/>
              </a:solidFill>
              <a:effectLst/>
              <a:uLnTx/>
              <a:uFillTx/>
              <a:latin typeface="+mn-lt"/>
            </a:endParaRPr>
          </a:p>
        </p:txBody>
      </p:sp>
      <p:sp>
        <p:nvSpPr>
          <p:cNvPr id="5" name="Text Placeholder 4"/>
          <p:cNvSpPr>
            <a:spLocks noGrp="1"/>
          </p:cNvSpPr>
          <p:nvPr>
            <p:ph type="body" sz="quarter" idx="3"/>
          </p:nvPr>
        </p:nvSpPr>
        <p:spPr>
          <a:xfrm>
            <a:off x="5656753" y="1828800"/>
            <a:ext cx="4892040"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hasCustomPrompt="1"/>
          </p:nvPr>
        </p:nvSpPr>
        <p:spPr>
          <a:xfrm>
            <a:off x="5656753" y="2498723"/>
            <a:ext cx="4892040" cy="3101977"/>
          </a:xfrm>
        </p:spPr>
        <p:txBody>
          <a:bodyPr vert="horz" lIns="9144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vl5pPr>
              <a:defRPr lang="en-US" noProof="0" dirty="0" smtClean="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kumimoji="0" lang="en-US" sz="1800" b="0" i="0" u="none" strike="noStrike" kern="1200" cap="none" spc="0" normalizeH="0" baseline="0" noProof="0" dirty="0">
              <a:ln>
                <a:noFill/>
              </a:ln>
              <a:solidFill>
                <a:srgbClr val="E9E5DC"/>
              </a:solidFill>
              <a:effectLst/>
              <a:uLnTx/>
              <a:uFillTx/>
              <a:latin typeface="+mn-lt"/>
            </a:endParaRPr>
          </a:p>
        </p:txBody>
      </p:sp>
      <p:sp>
        <p:nvSpPr>
          <p:cNvPr id="7" name="Date Placeholder 6"/>
          <p:cNvSpPr>
            <a:spLocks noGrp="1"/>
          </p:cNvSpPr>
          <p:nvPr>
            <p:ph type="dt" sz="half" idx="10"/>
          </p:nvPr>
        </p:nvSpPr>
        <p:spPr/>
        <p:txBody>
          <a:bodyPr/>
          <a:lstStyle/>
          <a:p>
            <a:fld id="{A79E3F9C-6465-4987-8E4E-615CFD4753AA}" type="datetime1">
              <a:rPr lang="en-US" smtClean="0"/>
              <a:t>11/15/2022</a:t>
            </a:fld>
            <a:endParaRPr lang="en-US" dirty="0"/>
          </a:p>
        </p:txBody>
      </p:sp>
      <p:sp>
        <p:nvSpPr>
          <p:cNvPr id="8" name="Footer Placeholder 7"/>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3405661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49EFD6-3C20-43C6-9E75-1A9D48D9576F}" type="datetime1">
              <a:rPr lang="en-US" smtClean="0"/>
              <a:t>11/15/2022</a:t>
            </a:fld>
            <a:endParaRPr lang="en-US" dirty="0"/>
          </a:p>
        </p:txBody>
      </p:sp>
      <p:sp>
        <p:nvSpPr>
          <p:cNvPr id="4" name="Footer Placeholder 3"/>
          <p:cNvSpPr>
            <a:spLocks noGrp="1"/>
          </p:cNvSpPr>
          <p:nvPr>
            <p:ph type="ftr" sz="quarter" idx="11"/>
          </p:nvPr>
        </p:nvSpPr>
        <p:spPr/>
        <p:txBody>
          <a:bodyPr/>
          <a:lstStyle/>
          <a:p>
            <a:r>
              <a:rPr lang="en-US" dirty="0"/>
              <a:t>Add a footer</a:t>
            </a:r>
          </a:p>
        </p:txBody>
      </p:sp>
      <p:sp>
        <p:nvSpPr>
          <p:cNvPr id="5" name="Slide Number Placeholder 4"/>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3363858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493D5A-A484-46EE-9DC8-9A16BFF8327E}" type="datetime1">
              <a:rPr lang="en-US" smtClean="0"/>
              <a:t>11/15/2022</a:t>
            </a:fld>
            <a:endParaRPr lang="en-US" dirty="0"/>
          </a:p>
        </p:txBody>
      </p:sp>
      <p:sp>
        <p:nvSpPr>
          <p:cNvPr id="3" name="Footer Placeholder 2"/>
          <p:cNvSpPr>
            <a:spLocks noGrp="1"/>
          </p:cNvSpPr>
          <p:nvPr>
            <p:ph type="ftr" sz="quarter" idx="11"/>
          </p:nvPr>
        </p:nvSpPr>
        <p:spPr/>
        <p:txBody>
          <a:bodyPr/>
          <a:lstStyle/>
          <a:p>
            <a:r>
              <a:rPr lang="en-US" dirty="0"/>
              <a:t>Add a footer</a:t>
            </a:r>
          </a:p>
        </p:txBody>
      </p:sp>
      <p:sp>
        <p:nvSpPr>
          <p:cNvPr id="4" name="Slide Number Placeholder 3"/>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1927605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599"/>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hasCustomPrompt="1"/>
          </p:nvPr>
        </p:nvSpPr>
        <p:spPr>
          <a:xfrm>
            <a:off x="4800600" y="987425"/>
            <a:ext cx="5753100" cy="4613275"/>
          </a:xfrm>
        </p:spPr>
        <p:txBody>
          <a:bodyPr vert="horz" lIns="91440" tIns="45720" rIns="91440" bIns="45720" rtlCol="0">
            <a:normAutofit/>
          </a:bodyPr>
          <a:lstStyle>
            <a:lvl1pPr>
              <a:defRPr lang="en-US" dirty="0" smtClean="0"/>
            </a:lvl1pPr>
            <a:lvl2pPr>
              <a:defRPr lang="en-US" dirty="0" smtClean="0"/>
            </a:lvl2pPr>
            <a:lvl3pPr>
              <a:defRPr lang="en-US" dirty="0" smtClean="0"/>
            </a:lvl3pPr>
            <a:lvl4pPr>
              <a:defRPr lang="en-US" dirty="0" smtClean="0"/>
            </a:lvl4pPr>
            <a:lvl5pPr>
              <a:defRPr lang="en-US" noProof="0" dirty="0" smtClean="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kumimoji="0" lang="en-US" sz="1800" b="0" i="0" u="none" strike="noStrike" kern="1200" cap="none" spc="0" normalizeH="0" baseline="0" noProof="0" dirty="0">
              <a:ln>
                <a:noFill/>
              </a:ln>
              <a:solidFill>
                <a:srgbClr val="E9E5DC"/>
              </a:solidFill>
              <a:effectLst/>
              <a:uLnTx/>
              <a:uFillTx/>
              <a:latin typeface="+mn-lt"/>
            </a:endParaRPr>
          </a:p>
        </p:txBody>
      </p:sp>
      <p:sp>
        <p:nvSpPr>
          <p:cNvPr id="4" name="Text Placeholder 3"/>
          <p:cNvSpPr>
            <a:spLocks noGrp="1"/>
          </p:cNvSpPr>
          <p:nvPr>
            <p:ph type="body" sz="half" idx="2"/>
          </p:nvPr>
        </p:nvSpPr>
        <p:spPr>
          <a:xfrm>
            <a:off x="457200" y="2254249"/>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6287BC8-78D1-4FEB-9D4F-E22E45CC04F7}" type="datetime1">
              <a:rPr lang="en-US" smtClean="0"/>
              <a:t>11/15/2022</a:t>
            </a:fld>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1287721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609599"/>
            <a:ext cx="3932237" cy="1600200"/>
          </a:xfrm>
        </p:spPr>
        <p:txBody>
          <a:bodyPr anchor="b"/>
          <a:lstStyle>
            <a:lvl1pPr>
              <a:defRPr sz="3200"/>
            </a:lvl1pPr>
          </a:lstStyle>
          <a:p>
            <a:r>
              <a:rPr lang="en-US" smtClean="0"/>
              <a:t>Click to edit Master title style</a:t>
            </a:r>
            <a:endParaRPr lang="en-US"/>
          </a:p>
        </p:txBody>
      </p:sp>
      <p:sp>
        <p:nvSpPr>
          <p:cNvPr id="3" name="Picture Placeholder 2" descr="An empty placeholder to add an image. Click on the placeholder and select the image that you wish to add"/>
          <p:cNvSpPr>
            <a:spLocks noGrp="1"/>
          </p:cNvSpPr>
          <p:nvPr>
            <p:ph type="pic" idx="1"/>
          </p:nvPr>
        </p:nvSpPr>
        <p:spPr>
          <a:xfrm>
            <a:off x="4800600" y="987425"/>
            <a:ext cx="5753100" cy="46132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254249"/>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F568210-870C-4A62-9D1B-4B25162550AB}" type="datetime1">
              <a:rPr lang="en-US" smtClean="0"/>
              <a:t>11/15/2022</a:t>
            </a:fld>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E5B29C50-D6F1-4DB6-9B68-F4CD3996E9CF}" type="slidenum">
              <a:rPr lang="en-US" smtClean="0"/>
              <a:t>‹#›</a:t>
            </a:fld>
            <a:endParaRPr lang="en-US" dirty="0"/>
          </a:p>
        </p:txBody>
      </p:sp>
    </p:spTree>
    <p:extLst>
      <p:ext uri="{BB962C8B-B14F-4D97-AF65-F5344CB8AC3E}">
        <p14:creationId xmlns:p14="http://schemas.microsoft.com/office/powerpoint/2010/main" val="569576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39793"/>
            <a:ext cx="10096500" cy="115090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825625"/>
            <a:ext cx="10096500" cy="377800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3276600" cy="365125"/>
          </a:xfrm>
          <a:prstGeom prst="rect">
            <a:avLst/>
          </a:prstGeom>
        </p:spPr>
        <p:txBody>
          <a:bodyPr vert="horz" lIns="91440" tIns="45720" rIns="91440" bIns="45720" rtlCol="0" anchor="ctr"/>
          <a:lstStyle>
            <a:lvl1pPr algn="l">
              <a:defRPr sz="1200">
                <a:solidFill>
                  <a:schemeClr val="tx2">
                    <a:lumMod val="20000"/>
                    <a:lumOff val="80000"/>
                  </a:schemeClr>
                </a:solidFill>
              </a:defRPr>
            </a:lvl1pPr>
          </a:lstStyle>
          <a:p>
            <a:fld id="{00CABDA2-EB00-4A4D-86B7-63E286A484E5}" type="datetime1">
              <a:rPr lang="en-US" smtClean="0"/>
              <a:t>11/15/2022</a:t>
            </a:fld>
            <a:endParaRPr lang="en-US" dirty="0"/>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2">
                    <a:lumMod val="20000"/>
                    <a:lumOff val="80000"/>
                  </a:schemeClr>
                </a:solidFill>
              </a:defRPr>
            </a:lvl1pPr>
          </a:lstStyle>
          <a:p>
            <a:r>
              <a:rPr lang="en-US" dirty="0"/>
              <a:t>Add a footer</a:t>
            </a:r>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2">
                    <a:lumMod val="20000"/>
                    <a:lumOff val="80000"/>
                  </a:schemeClr>
                </a:solidFill>
              </a:defRPr>
            </a:lvl1pPr>
          </a:lstStyle>
          <a:p>
            <a:fld id="{E5B29C50-D6F1-4DB6-9B68-F4CD3996E9CF}" type="slidenum">
              <a:rPr lang="en-US" smtClean="0"/>
              <a:pPr/>
              <a:t>‹#›</a:t>
            </a:fld>
            <a:endParaRPr lang="en-US" dirty="0"/>
          </a:p>
        </p:txBody>
      </p:sp>
    </p:spTree>
    <p:extLst>
      <p:ext uri="{BB962C8B-B14F-4D97-AF65-F5344CB8AC3E}">
        <p14:creationId xmlns:p14="http://schemas.microsoft.com/office/powerpoint/2010/main" val="16564842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ts val="4000"/>
        </a:lnSpc>
        <a:spcBef>
          <a:spcPct val="0"/>
        </a:spcBef>
        <a:buNone/>
        <a:defRPr sz="4000" b="1" kern="1200" cap="none" spc="0">
          <a:ln w="12700" cmpd="sng">
            <a:noFill/>
            <a:prstDash val="solid"/>
          </a:ln>
          <a:solidFill>
            <a:schemeClr val="accent4">
              <a:lumMod val="50000"/>
            </a:schemeClr>
          </a:solidFill>
          <a:effectLst>
            <a:outerShdw blurRad="38100" dist="38100" dir="2700000" algn="tl">
              <a:srgbClr val="000000">
                <a:alpha val="43000"/>
              </a:srgbClr>
            </a:outerShdw>
          </a:effectLst>
          <a:latin typeface="+mj-lt"/>
          <a:ea typeface="+mj-ea"/>
          <a:cs typeface="+mj-cs"/>
        </a:defRPr>
      </a:lvl1pPr>
    </p:titleStyle>
    <p:bodyStyle>
      <a:lvl1pPr marL="2286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2400" kern="1200">
          <a:solidFill>
            <a:schemeClr val="bg1"/>
          </a:solidFill>
          <a:latin typeface="+mn-lt"/>
          <a:ea typeface="+mn-ea"/>
          <a:cs typeface="+mn-cs"/>
        </a:defRPr>
      </a:lvl1pPr>
      <a:lvl2pPr marL="6858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2000" kern="1200">
          <a:solidFill>
            <a:schemeClr val="bg1"/>
          </a:solidFill>
          <a:latin typeface="+mn-lt"/>
          <a:ea typeface="+mn-ea"/>
          <a:cs typeface="+mn-cs"/>
        </a:defRPr>
      </a:lvl2pPr>
      <a:lvl3pPr marL="11430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1"/>
          </a:solidFill>
          <a:latin typeface="+mn-lt"/>
          <a:ea typeface="+mn-ea"/>
          <a:cs typeface="+mn-cs"/>
        </a:defRPr>
      </a:lvl3pPr>
      <a:lvl4pPr marL="16002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6pPr>
      <a:lvl7pPr marL="29718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7pPr>
      <a:lvl8pPr marL="34290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8pPr>
      <a:lvl9pPr marL="3886200" indent="-228600" algn="l" defTabSz="914400" rtl="0"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0" orient="horz" pos="2160" userDrawn="1">
          <p15:clr>
            <a:srgbClr val="F26B43"/>
          </p15:clr>
        </p15:guide>
        <p15:guide id="1" pos="3840" userDrawn="1">
          <p15:clr>
            <a:srgbClr val="F26B43"/>
          </p15:clr>
        </p15:guide>
        <p15:guide id="2" pos="288" userDrawn="1">
          <p15:clr>
            <a:srgbClr val="F26B43"/>
          </p15:clr>
        </p15:guide>
        <p15:guide id="3" pos="6648" userDrawn="1">
          <p15:clr>
            <a:srgbClr val="F26B43"/>
          </p15:clr>
        </p15:guide>
        <p15:guide id="4" orient="horz" pos="3528" userDrawn="1">
          <p15:clr>
            <a:srgbClr val="F26B43"/>
          </p15:clr>
        </p15:guide>
        <p15:guide id="5" orient="horz" pos="112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1400"/>
            <a:ext cx="9144000" cy="2698088"/>
          </a:xfrm>
        </p:spPr>
        <p:txBody>
          <a:bodyPr/>
          <a:lstStyle/>
          <a:p>
            <a:pPr>
              <a:lnSpc>
                <a:spcPct val="100000"/>
              </a:lnSpc>
            </a:pPr>
            <a:r>
              <a:rPr lang="en-US" dirty="0" smtClean="0"/>
              <a:t>Litigating Racial Justice Act</a:t>
            </a:r>
            <a:br>
              <a:rPr lang="en-US" dirty="0" smtClean="0"/>
            </a:br>
            <a:r>
              <a:rPr lang="en-US" dirty="0" smtClean="0"/>
              <a:t>Issues in Criminal Law</a:t>
            </a:r>
            <a:endParaRPr lang="en-US" dirty="0"/>
          </a:p>
        </p:txBody>
      </p:sp>
      <p:sp>
        <p:nvSpPr>
          <p:cNvPr id="3" name="Subtitle 2"/>
          <p:cNvSpPr>
            <a:spLocks noGrp="1"/>
          </p:cNvSpPr>
          <p:nvPr>
            <p:ph type="subTitle" idx="1"/>
          </p:nvPr>
        </p:nvSpPr>
        <p:spPr>
          <a:xfrm>
            <a:off x="1524000" y="4489143"/>
            <a:ext cx="9144000" cy="1655762"/>
          </a:xfrm>
        </p:spPr>
        <p:txBody>
          <a:bodyPr/>
          <a:lstStyle/>
          <a:p>
            <a:r>
              <a:rPr lang="en-US" dirty="0" smtClean="0"/>
              <a:t>John W. H. Stoller</a:t>
            </a:r>
          </a:p>
          <a:p>
            <a:r>
              <a:rPr lang="en-US" dirty="0" smtClean="0"/>
              <a:t>Asst. Public Defender, County of Sacramento</a:t>
            </a:r>
          </a:p>
          <a:p>
            <a:r>
              <a:rPr lang="en-US" dirty="0" smtClean="0"/>
              <a:t>Post-Conviction Unit</a:t>
            </a:r>
            <a:endParaRPr lang="en-US" dirty="0"/>
          </a:p>
        </p:txBody>
      </p:sp>
      <p:pic>
        <p:nvPicPr>
          <p:cNvPr id="4" name="Picture 3"/>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254758" y="3810978"/>
            <a:ext cx="2538483" cy="253848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07773" y="3940759"/>
            <a:ext cx="2392536" cy="2408702"/>
          </a:xfrm>
          <a:prstGeom prst="rect">
            <a:avLst/>
          </a:prstGeom>
        </p:spPr>
      </p:pic>
    </p:spTree>
    <p:extLst>
      <p:ext uri="{BB962C8B-B14F-4D97-AF65-F5344CB8AC3E}">
        <p14:creationId xmlns:p14="http://schemas.microsoft.com/office/powerpoint/2010/main" val="1990881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639794"/>
            <a:ext cx="10096500" cy="1150907"/>
          </a:xfrm>
        </p:spPr>
        <p:txBody>
          <a:bodyPr>
            <a:normAutofit/>
          </a:bodyPr>
          <a:lstStyle/>
          <a:p>
            <a:r>
              <a:rPr lang="en-US" i="1" dirty="0" smtClean="0">
                <a:solidFill>
                  <a:schemeClr val="bg1"/>
                </a:solidFill>
              </a:rPr>
              <a:t>Young v. Superior Court</a:t>
            </a:r>
            <a:r>
              <a:rPr lang="en-US" dirty="0" smtClean="0">
                <a:solidFill>
                  <a:schemeClr val="bg1"/>
                </a:solidFill>
              </a:rPr>
              <a:t/>
            </a:r>
            <a:br>
              <a:rPr lang="en-US" dirty="0" smtClean="0">
                <a:solidFill>
                  <a:schemeClr val="bg1"/>
                </a:solidFill>
              </a:rPr>
            </a:br>
            <a:r>
              <a:rPr lang="en-US" dirty="0" smtClean="0">
                <a:solidFill>
                  <a:schemeClr val="bg1"/>
                </a:solidFill>
              </a:rPr>
              <a:t>(2022) 79 Cal.App.5th 138</a:t>
            </a:r>
            <a:endParaRPr lang="en-US" dirty="0">
              <a:solidFill>
                <a:schemeClr val="bg1"/>
              </a:solidFill>
            </a:endParaRPr>
          </a:p>
        </p:txBody>
      </p:sp>
      <p:sp>
        <p:nvSpPr>
          <p:cNvPr id="14" name="Content Placeholder 13"/>
          <p:cNvSpPr>
            <a:spLocks noGrp="1"/>
          </p:cNvSpPr>
          <p:nvPr>
            <p:ph idx="1"/>
          </p:nvPr>
        </p:nvSpPr>
        <p:spPr>
          <a:xfrm>
            <a:off x="457199" y="1828681"/>
            <a:ext cx="6875487" cy="1226925"/>
          </a:xfrm>
        </p:spPr>
        <p:txBody>
          <a:bodyPr>
            <a:noAutofit/>
          </a:bodyPr>
          <a:lstStyle/>
          <a:p>
            <a:pPr marL="0" indent="0">
              <a:buNone/>
            </a:pPr>
            <a:r>
              <a:rPr lang="en-US" sz="3200" dirty="0" smtClean="0">
                <a:solidFill>
                  <a:schemeClr val="tx1"/>
                </a:solidFill>
              </a:rPr>
              <a:t>“[A] plausible case, based on specific facts, that any of the four enumerated violations… could or might have occurred.”</a:t>
            </a:r>
          </a:p>
          <a:p>
            <a:r>
              <a:rPr lang="en-US" dirty="0" smtClean="0">
                <a:solidFill>
                  <a:schemeClr val="tx1"/>
                </a:solidFill>
              </a:rPr>
              <a:t>Essentially the same as </a:t>
            </a:r>
            <a:r>
              <a:rPr lang="en-US" i="1" dirty="0" err="1" smtClean="0">
                <a:solidFill>
                  <a:schemeClr val="tx1"/>
                </a:solidFill>
              </a:rPr>
              <a:t>Pitchess</a:t>
            </a:r>
            <a:r>
              <a:rPr lang="en-US" dirty="0" smtClean="0">
                <a:solidFill>
                  <a:schemeClr val="tx1"/>
                </a:solidFill>
              </a:rPr>
              <a:t>, but “is in some respects even more relaxed than the ‘relatively relaxed standard[]…’” </a:t>
            </a:r>
            <a:r>
              <a:rPr lang="en-US" i="1" dirty="0" smtClean="0">
                <a:solidFill>
                  <a:schemeClr val="tx1"/>
                </a:solidFill>
              </a:rPr>
              <a:t>Young, </a:t>
            </a:r>
            <a:r>
              <a:rPr lang="en-US" dirty="0" smtClean="0">
                <a:solidFill>
                  <a:schemeClr val="tx1"/>
                </a:solidFill>
              </a:rPr>
              <a:t>at 159</a:t>
            </a:r>
          </a:p>
          <a:p>
            <a:pPr marL="0" indent="0">
              <a:buNone/>
            </a:pPr>
            <a:endParaRPr lang="en-US" dirty="0" smtClean="0">
              <a:solidFill>
                <a:schemeClr val="tx1"/>
              </a:solidFill>
            </a:endParaRPr>
          </a:p>
          <a:p>
            <a:pPr marL="0" indent="0">
              <a:buNone/>
            </a:pPr>
            <a:endParaRPr lang="en-US" sz="3200" dirty="0">
              <a:solidFill>
                <a:schemeClr val="tx1"/>
              </a:solidFill>
            </a:endParaRPr>
          </a:p>
        </p:txBody>
      </p:sp>
      <p:pic>
        <p:nvPicPr>
          <p:cNvPr id="2" name="Picture 1"/>
          <p:cNvPicPr>
            <a:picLocks noChangeAspect="1"/>
          </p:cNvPicPr>
          <p:nvPr/>
        </p:nvPicPr>
        <p:blipFill>
          <a:blip r:embed="rId2"/>
          <a:stretch>
            <a:fillRect/>
          </a:stretch>
        </p:blipFill>
        <p:spPr>
          <a:xfrm>
            <a:off x="7332687" y="528282"/>
            <a:ext cx="4705350" cy="6019800"/>
          </a:xfrm>
          <a:prstGeom prst="rect">
            <a:avLst/>
          </a:prstGeom>
        </p:spPr>
      </p:pic>
    </p:spTree>
    <p:extLst>
      <p:ext uri="{BB962C8B-B14F-4D97-AF65-F5344CB8AC3E}">
        <p14:creationId xmlns:p14="http://schemas.microsoft.com/office/powerpoint/2010/main" val="1483161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639794"/>
            <a:ext cx="10096500" cy="1150907"/>
          </a:xfrm>
        </p:spPr>
        <p:txBody>
          <a:bodyPr>
            <a:normAutofit/>
          </a:bodyPr>
          <a:lstStyle/>
          <a:p>
            <a:r>
              <a:rPr lang="en-US" i="1" dirty="0" smtClean="0">
                <a:solidFill>
                  <a:schemeClr val="bg1"/>
                </a:solidFill>
              </a:rPr>
              <a:t>Young v. Superior Court</a:t>
            </a:r>
            <a:r>
              <a:rPr lang="en-US" dirty="0" smtClean="0">
                <a:solidFill>
                  <a:schemeClr val="bg1"/>
                </a:solidFill>
              </a:rPr>
              <a:t/>
            </a:r>
            <a:br>
              <a:rPr lang="en-US" dirty="0" smtClean="0">
                <a:solidFill>
                  <a:schemeClr val="bg1"/>
                </a:solidFill>
              </a:rPr>
            </a:br>
            <a:r>
              <a:rPr lang="en-US" dirty="0" smtClean="0">
                <a:solidFill>
                  <a:schemeClr val="bg1"/>
                </a:solidFill>
              </a:rPr>
              <a:t>(2022) 79 Cal.App.5th 138</a:t>
            </a:r>
            <a:endParaRPr lang="en-US" dirty="0">
              <a:solidFill>
                <a:schemeClr val="bg1"/>
              </a:solidFill>
            </a:endParaRPr>
          </a:p>
        </p:txBody>
      </p:sp>
      <p:sp>
        <p:nvSpPr>
          <p:cNvPr id="14" name="Content Placeholder 13"/>
          <p:cNvSpPr>
            <a:spLocks noGrp="1"/>
          </p:cNvSpPr>
          <p:nvPr>
            <p:ph idx="1"/>
          </p:nvPr>
        </p:nvSpPr>
        <p:spPr>
          <a:xfrm>
            <a:off x="457199" y="1828681"/>
            <a:ext cx="6875487" cy="1226925"/>
          </a:xfrm>
        </p:spPr>
        <p:txBody>
          <a:bodyPr>
            <a:noAutofit/>
          </a:bodyPr>
          <a:lstStyle/>
          <a:p>
            <a:pPr marL="0" indent="0">
              <a:buNone/>
            </a:pPr>
            <a:r>
              <a:rPr lang="en-US" sz="3200" dirty="0" smtClean="0">
                <a:solidFill>
                  <a:schemeClr val="tx1"/>
                </a:solidFill>
              </a:rPr>
              <a:t>Differences from </a:t>
            </a:r>
            <a:r>
              <a:rPr lang="en-US" sz="3200" i="1" dirty="0" err="1" smtClean="0">
                <a:solidFill>
                  <a:schemeClr val="tx1"/>
                </a:solidFill>
              </a:rPr>
              <a:t>Pitchess</a:t>
            </a:r>
            <a:endParaRPr lang="en-US" sz="3200" dirty="0" smtClean="0">
              <a:solidFill>
                <a:schemeClr val="tx1"/>
              </a:solidFill>
            </a:endParaRPr>
          </a:p>
          <a:p>
            <a:r>
              <a:rPr lang="en-US" i="1" dirty="0" err="1" smtClean="0">
                <a:solidFill>
                  <a:schemeClr val="tx1"/>
                </a:solidFill>
              </a:rPr>
              <a:t>Pitchess</a:t>
            </a:r>
            <a:r>
              <a:rPr lang="en-US" i="1" dirty="0" smtClean="0">
                <a:solidFill>
                  <a:schemeClr val="tx1"/>
                </a:solidFill>
              </a:rPr>
              <a:t> </a:t>
            </a:r>
            <a:r>
              <a:rPr lang="en-US" dirty="0" smtClean="0">
                <a:solidFill>
                  <a:schemeClr val="tx1"/>
                </a:solidFill>
              </a:rPr>
              <a:t>requires an affidavit setting forth “materiality” and a “logical link” to the defense and charges. (</a:t>
            </a:r>
            <a:r>
              <a:rPr lang="en-US" i="1" dirty="0" smtClean="0">
                <a:solidFill>
                  <a:schemeClr val="tx1"/>
                </a:solidFill>
              </a:rPr>
              <a:t>Warrick v. Superior Court </a:t>
            </a:r>
            <a:r>
              <a:rPr lang="en-US" dirty="0" smtClean="0">
                <a:solidFill>
                  <a:schemeClr val="tx1"/>
                </a:solidFill>
              </a:rPr>
              <a:t>(2005) 35 Cal.4th 1011, 1021, 1024.) </a:t>
            </a:r>
          </a:p>
          <a:p>
            <a:r>
              <a:rPr lang="en-US" dirty="0" smtClean="0">
                <a:solidFill>
                  <a:schemeClr val="tx1"/>
                </a:solidFill>
              </a:rPr>
              <a:t>RJA Discovery does not require an affidavit</a:t>
            </a:r>
          </a:p>
          <a:p>
            <a:r>
              <a:rPr lang="en-US" dirty="0" smtClean="0">
                <a:solidFill>
                  <a:schemeClr val="tx1"/>
                </a:solidFill>
              </a:rPr>
              <a:t>No “logical link” between a defense and a charge</a:t>
            </a:r>
          </a:p>
          <a:p>
            <a:r>
              <a:rPr lang="en-US" dirty="0" smtClean="0">
                <a:solidFill>
                  <a:schemeClr val="tx1"/>
                </a:solidFill>
              </a:rPr>
              <a:t>The requirement is merely discovery relevant to a potential 745(a) violation</a:t>
            </a:r>
          </a:p>
          <a:p>
            <a:endParaRPr lang="en-US" dirty="0" smtClean="0">
              <a:solidFill>
                <a:schemeClr val="tx1"/>
              </a:solidFill>
            </a:endParaRPr>
          </a:p>
          <a:p>
            <a:pPr marL="0" indent="0">
              <a:buNone/>
            </a:pPr>
            <a:endParaRPr lang="en-US" dirty="0" smtClean="0">
              <a:solidFill>
                <a:schemeClr val="tx1"/>
              </a:solidFill>
            </a:endParaRPr>
          </a:p>
          <a:p>
            <a:pPr marL="0" indent="0">
              <a:buNone/>
            </a:pPr>
            <a:endParaRPr lang="en-US" sz="3200" dirty="0">
              <a:solidFill>
                <a:schemeClr val="tx1"/>
              </a:solidFill>
            </a:endParaRPr>
          </a:p>
        </p:txBody>
      </p:sp>
      <p:pic>
        <p:nvPicPr>
          <p:cNvPr id="2" name="Picture 1"/>
          <p:cNvPicPr>
            <a:picLocks noChangeAspect="1"/>
          </p:cNvPicPr>
          <p:nvPr/>
        </p:nvPicPr>
        <p:blipFill>
          <a:blip r:embed="rId2"/>
          <a:stretch>
            <a:fillRect/>
          </a:stretch>
        </p:blipFill>
        <p:spPr>
          <a:xfrm>
            <a:off x="7332687" y="528282"/>
            <a:ext cx="4705350" cy="6019800"/>
          </a:xfrm>
          <a:prstGeom prst="rect">
            <a:avLst/>
          </a:prstGeom>
        </p:spPr>
      </p:pic>
    </p:spTree>
    <p:extLst>
      <p:ext uri="{BB962C8B-B14F-4D97-AF65-F5344CB8AC3E}">
        <p14:creationId xmlns:p14="http://schemas.microsoft.com/office/powerpoint/2010/main" val="2227695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639794"/>
            <a:ext cx="10096500" cy="1150907"/>
          </a:xfrm>
        </p:spPr>
        <p:txBody>
          <a:bodyPr>
            <a:normAutofit/>
          </a:bodyPr>
          <a:lstStyle/>
          <a:p>
            <a:r>
              <a:rPr lang="en-US" i="1" dirty="0" smtClean="0">
                <a:solidFill>
                  <a:schemeClr val="bg1"/>
                </a:solidFill>
              </a:rPr>
              <a:t>Relevance???</a:t>
            </a:r>
            <a:endParaRPr lang="en-US" dirty="0">
              <a:solidFill>
                <a:schemeClr val="bg1"/>
              </a:solidFill>
            </a:endParaRPr>
          </a:p>
        </p:txBody>
      </p:sp>
      <p:sp>
        <p:nvSpPr>
          <p:cNvPr id="14" name="Content Placeholder 13"/>
          <p:cNvSpPr>
            <a:spLocks noGrp="1"/>
          </p:cNvSpPr>
          <p:nvPr>
            <p:ph idx="1"/>
          </p:nvPr>
        </p:nvSpPr>
        <p:spPr>
          <a:xfrm>
            <a:off x="457200" y="1828681"/>
            <a:ext cx="5670646" cy="1226925"/>
          </a:xfrm>
        </p:spPr>
        <p:txBody>
          <a:bodyPr>
            <a:noAutofit/>
          </a:bodyPr>
          <a:lstStyle/>
          <a:p>
            <a:pPr marL="0" indent="0">
              <a:buNone/>
            </a:pPr>
            <a:r>
              <a:rPr lang="en-US" sz="2800" b="1" dirty="0">
                <a:solidFill>
                  <a:schemeClr val="tx1"/>
                </a:solidFill>
              </a:rPr>
              <a:t>The limiting factor is “relevance” in the discovery sense—that is, each request for disclosure must be reasonably calculated to lead to discovery of admissible evidence probative of a section 745, subdivision (a) violation.</a:t>
            </a:r>
            <a:endParaRPr lang="en-US" sz="2800" b="1" dirty="0" smtClean="0">
              <a:solidFill>
                <a:schemeClr val="tx1"/>
              </a:solidFill>
            </a:endParaRPr>
          </a:p>
          <a:p>
            <a:pPr marL="0" indent="0">
              <a:buNone/>
            </a:pPr>
            <a:endParaRPr lang="en-US" sz="2800" b="1" dirty="0" smtClean="0">
              <a:solidFill>
                <a:schemeClr val="tx1"/>
              </a:solidFill>
            </a:endParaRPr>
          </a:p>
          <a:p>
            <a:pPr marL="0" indent="0">
              <a:buNone/>
            </a:pPr>
            <a:r>
              <a:rPr lang="en-US" sz="2800" b="1" i="1" dirty="0" smtClean="0">
                <a:solidFill>
                  <a:schemeClr val="tx1"/>
                </a:solidFill>
              </a:rPr>
              <a:t>Young, </a:t>
            </a:r>
            <a:r>
              <a:rPr lang="en-US" sz="2800" b="1" dirty="0" smtClean="0">
                <a:solidFill>
                  <a:schemeClr val="tx1"/>
                </a:solidFill>
              </a:rPr>
              <a:t>at 160.</a:t>
            </a:r>
            <a:endParaRPr lang="en-US" sz="2800" b="1" i="1" dirty="0">
              <a:solidFill>
                <a:schemeClr val="tx1"/>
              </a:solidFill>
            </a:endParaRPr>
          </a:p>
        </p:txBody>
      </p:sp>
      <p:pic>
        <p:nvPicPr>
          <p:cNvPr id="4" name="Picture 3"/>
          <p:cNvPicPr>
            <a:picLocks noChangeAspect="1"/>
          </p:cNvPicPr>
          <p:nvPr/>
        </p:nvPicPr>
        <p:blipFill>
          <a:blip r:embed="rId2"/>
          <a:stretch>
            <a:fillRect/>
          </a:stretch>
        </p:blipFill>
        <p:spPr>
          <a:xfrm>
            <a:off x="6231196" y="1690615"/>
            <a:ext cx="5388095" cy="3918615"/>
          </a:xfrm>
          <a:prstGeom prst="rect">
            <a:avLst/>
          </a:prstGeom>
        </p:spPr>
      </p:pic>
    </p:spTree>
    <p:extLst>
      <p:ext uri="{BB962C8B-B14F-4D97-AF65-F5344CB8AC3E}">
        <p14:creationId xmlns:p14="http://schemas.microsoft.com/office/powerpoint/2010/main" val="3560016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394134"/>
            <a:ext cx="10096500" cy="1150907"/>
          </a:xfrm>
        </p:spPr>
        <p:txBody>
          <a:bodyPr>
            <a:normAutofit/>
          </a:bodyPr>
          <a:lstStyle/>
          <a:p>
            <a:r>
              <a:rPr lang="en-US" dirty="0" smtClean="0"/>
              <a:t>RJA Violations</a:t>
            </a:r>
            <a:endParaRPr lang="en-US" dirty="0"/>
          </a:p>
        </p:txBody>
      </p:sp>
      <p:sp>
        <p:nvSpPr>
          <p:cNvPr id="14" name="Content Placeholder 13"/>
          <p:cNvSpPr>
            <a:spLocks noGrp="1"/>
          </p:cNvSpPr>
          <p:nvPr>
            <p:ph idx="1"/>
          </p:nvPr>
        </p:nvSpPr>
        <p:spPr>
          <a:xfrm>
            <a:off x="197892" y="1313029"/>
            <a:ext cx="6975783" cy="4727576"/>
          </a:xfrm>
        </p:spPr>
        <p:txBody>
          <a:bodyPr>
            <a:noAutofit/>
          </a:bodyPr>
          <a:lstStyle/>
          <a:p>
            <a:pPr marL="457200" indent="-457200">
              <a:buAutoNum type="arabicPeriod"/>
            </a:pPr>
            <a:r>
              <a:rPr lang="en-US" sz="2600" dirty="0" smtClean="0"/>
              <a:t>Legal participant </a:t>
            </a:r>
            <a:r>
              <a:rPr lang="en-US" sz="2600" dirty="0" smtClean="0">
                <a:solidFill>
                  <a:srgbClr val="FFFF00"/>
                </a:solidFill>
              </a:rPr>
              <a:t>exhibited bias or animus </a:t>
            </a:r>
            <a:r>
              <a:rPr lang="en-US" sz="2600" dirty="0" smtClean="0"/>
              <a:t>b/c of RENO</a:t>
            </a:r>
          </a:p>
          <a:p>
            <a:pPr marL="457200" indent="-457200">
              <a:buAutoNum type="arabicPeriod"/>
            </a:pPr>
            <a:r>
              <a:rPr lang="en-US" sz="2600" dirty="0" smtClean="0"/>
              <a:t>During trial, in court and during the proceedings, participant </a:t>
            </a:r>
            <a:r>
              <a:rPr lang="en-US" sz="2600" dirty="0" smtClean="0">
                <a:solidFill>
                  <a:srgbClr val="FFFF00"/>
                </a:solidFill>
              </a:rPr>
              <a:t>used racially discriminatory language </a:t>
            </a:r>
            <a:r>
              <a:rPr lang="en-US" sz="2600" dirty="0" smtClean="0"/>
              <a:t>about RENO or other bias/animus</a:t>
            </a:r>
          </a:p>
          <a:p>
            <a:pPr marL="457200" indent="-457200">
              <a:buAutoNum type="arabicPeriod"/>
            </a:pPr>
            <a:r>
              <a:rPr lang="en-US" sz="2600" dirty="0" smtClean="0">
                <a:solidFill>
                  <a:srgbClr val="FFFF00"/>
                </a:solidFill>
              </a:rPr>
              <a:t>Charged or convicted of more serious offenses </a:t>
            </a:r>
            <a:r>
              <a:rPr lang="en-US" sz="2600" dirty="0" smtClean="0"/>
              <a:t>than Ds of other RENOs and evidence shows the prosecution seeks </a:t>
            </a:r>
            <a:r>
              <a:rPr lang="en-US" sz="2600" dirty="0" smtClean="0">
                <a:solidFill>
                  <a:srgbClr val="FFFF00"/>
                </a:solidFill>
              </a:rPr>
              <a:t>more serious convictions </a:t>
            </a:r>
            <a:r>
              <a:rPr lang="en-US" sz="2600" dirty="0" smtClean="0"/>
              <a:t>against people of that RENO</a:t>
            </a:r>
          </a:p>
          <a:p>
            <a:pPr marL="457200" indent="-457200">
              <a:buAutoNum type="arabicPeriod"/>
            </a:pPr>
            <a:r>
              <a:rPr lang="en-US" sz="2600" dirty="0" smtClean="0">
                <a:solidFill>
                  <a:srgbClr val="FFFF00"/>
                </a:solidFill>
              </a:rPr>
              <a:t>More severe sentences </a:t>
            </a:r>
            <a:r>
              <a:rPr lang="en-US" sz="2600" dirty="0" smtClean="0"/>
              <a:t>than other D-RENOs; </a:t>
            </a:r>
            <a:r>
              <a:rPr lang="en-US" sz="2600" dirty="0" smtClean="0">
                <a:solidFill>
                  <a:srgbClr val="FFFF00"/>
                </a:solidFill>
              </a:rPr>
              <a:t>more severe sentences </a:t>
            </a:r>
            <a:r>
              <a:rPr lang="en-US" sz="2600" dirty="0" smtClean="0"/>
              <a:t>than other V-RENOs</a:t>
            </a:r>
            <a:endParaRPr lang="en-US" sz="2600" dirty="0"/>
          </a:p>
        </p:txBody>
      </p:sp>
      <p:pic>
        <p:nvPicPr>
          <p:cNvPr id="2" name="Picture 1"/>
          <p:cNvPicPr>
            <a:picLocks noChangeAspect="1"/>
          </p:cNvPicPr>
          <p:nvPr/>
        </p:nvPicPr>
        <p:blipFill>
          <a:blip r:embed="rId2"/>
          <a:stretch>
            <a:fillRect/>
          </a:stretch>
        </p:blipFill>
        <p:spPr>
          <a:xfrm>
            <a:off x="7173675" y="1313029"/>
            <a:ext cx="4695825" cy="4762500"/>
          </a:xfrm>
          <a:prstGeom prst="rect">
            <a:avLst/>
          </a:prstGeom>
        </p:spPr>
      </p:pic>
    </p:spTree>
    <p:extLst>
      <p:ext uri="{BB962C8B-B14F-4D97-AF65-F5344CB8AC3E}">
        <p14:creationId xmlns:p14="http://schemas.microsoft.com/office/powerpoint/2010/main" val="32700121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668757" y="369086"/>
            <a:ext cx="6817058" cy="1150907"/>
          </a:xfrm>
        </p:spPr>
        <p:txBody>
          <a:bodyPr>
            <a:normAutofit/>
          </a:bodyPr>
          <a:lstStyle/>
          <a:p>
            <a:pPr algn="ctr"/>
            <a:r>
              <a:rPr lang="en-US" dirty="0" smtClean="0">
                <a:solidFill>
                  <a:schemeClr val="tx1"/>
                </a:solidFill>
              </a:rPr>
              <a:t>What does a motion look like?</a:t>
            </a:r>
            <a:endParaRPr lang="en-US" dirty="0">
              <a:solidFill>
                <a:schemeClr val="tx1"/>
              </a:solidFill>
            </a:endParaRPr>
          </a:p>
        </p:txBody>
      </p:sp>
      <p:sp>
        <p:nvSpPr>
          <p:cNvPr id="14" name="Content Placeholder 13"/>
          <p:cNvSpPr>
            <a:spLocks noGrp="1"/>
          </p:cNvSpPr>
          <p:nvPr>
            <p:ph idx="1"/>
          </p:nvPr>
        </p:nvSpPr>
        <p:spPr>
          <a:xfrm>
            <a:off x="457199" y="944540"/>
            <a:ext cx="11240175" cy="4727576"/>
          </a:xfrm>
        </p:spPr>
        <p:txBody>
          <a:bodyPr>
            <a:noAutofit/>
          </a:bodyPr>
          <a:lstStyle/>
          <a:p>
            <a:pPr marL="0" indent="0">
              <a:buNone/>
            </a:pPr>
            <a:r>
              <a:rPr lang="en-US" sz="3200" dirty="0" smtClean="0">
                <a:solidFill>
                  <a:schemeClr val="tx1"/>
                </a:solidFill>
              </a:rPr>
              <a:t>STEP 1:</a:t>
            </a:r>
          </a:p>
          <a:p>
            <a:pPr marL="0" indent="0">
              <a:buNone/>
            </a:pPr>
            <a:r>
              <a:rPr lang="en-US" sz="3200" i="1" dirty="0" smtClean="0">
                <a:solidFill>
                  <a:schemeClr val="tx1"/>
                </a:solidFill>
              </a:rPr>
              <a:t>Motion is filed in trial court (expect to do discovery first)</a:t>
            </a:r>
          </a:p>
          <a:p>
            <a:pPr marL="0" indent="0">
              <a:buNone/>
            </a:pPr>
            <a:r>
              <a:rPr lang="en-US" sz="3200" dirty="0" smtClean="0">
                <a:solidFill>
                  <a:schemeClr val="tx1"/>
                </a:solidFill>
              </a:rPr>
              <a:t>STEP 2:</a:t>
            </a:r>
          </a:p>
          <a:p>
            <a:pPr marL="0" indent="0">
              <a:buNone/>
            </a:pPr>
            <a:r>
              <a:rPr lang="en-US" sz="3200" i="1" dirty="0" smtClean="0">
                <a:solidFill>
                  <a:schemeClr val="tx1"/>
                </a:solidFill>
              </a:rPr>
              <a:t>Prima facie burden - </a:t>
            </a:r>
            <a:r>
              <a:rPr lang="en-US" sz="3200" dirty="0" smtClean="0">
                <a:solidFill>
                  <a:schemeClr val="tx1"/>
                </a:solidFill>
              </a:rPr>
              <a:t>the </a:t>
            </a:r>
            <a:r>
              <a:rPr lang="en-US" sz="3200" dirty="0">
                <a:solidFill>
                  <a:schemeClr val="tx1"/>
                </a:solidFill>
              </a:rPr>
              <a:t>defendant produces facts that, if true, establish that there is a substantial likelihood that a violation of subdivision (a) occurred. For purposes of this section, a “substantial likelihood” requires more than a mere possibility, but less than a standard of more likely than not.</a:t>
            </a:r>
          </a:p>
          <a:p>
            <a:pPr marL="0" indent="0">
              <a:buNone/>
            </a:pPr>
            <a:r>
              <a:rPr lang="en-US" sz="3200" dirty="0" smtClean="0">
                <a:solidFill>
                  <a:schemeClr val="tx1"/>
                </a:solidFill>
              </a:rPr>
              <a:t>STEP 3:</a:t>
            </a:r>
          </a:p>
          <a:p>
            <a:pPr marL="0" indent="0">
              <a:buNone/>
            </a:pPr>
            <a:r>
              <a:rPr lang="en-US" sz="3200" i="1" dirty="0" smtClean="0">
                <a:solidFill>
                  <a:schemeClr val="tx1"/>
                </a:solidFill>
              </a:rPr>
              <a:t>Hearing on 745(a) violation</a:t>
            </a:r>
            <a:endParaRPr lang="en-US" sz="3200" dirty="0" smtClean="0">
              <a:solidFill>
                <a:schemeClr val="tx1"/>
              </a:solidFill>
            </a:endParaRPr>
          </a:p>
        </p:txBody>
      </p:sp>
    </p:spTree>
    <p:extLst>
      <p:ext uri="{BB962C8B-B14F-4D97-AF65-F5344CB8AC3E}">
        <p14:creationId xmlns:p14="http://schemas.microsoft.com/office/powerpoint/2010/main" val="3578484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394134"/>
            <a:ext cx="10096500" cy="1150907"/>
          </a:xfrm>
        </p:spPr>
        <p:txBody>
          <a:bodyPr>
            <a:normAutofit/>
          </a:bodyPr>
          <a:lstStyle/>
          <a:p>
            <a:r>
              <a:rPr lang="en-US" dirty="0" smtClean="0"/>
              <a:t>The 745(a) Hearing</a:t>
            </a:r>
            <a:endParaRPr lang="en-US" dirty="0"/>
          </a:p>
        </p:txBody>
      </p:sp>
      <p:sp>
        <p:nvSpPr>
          <p:cNvPr id="14" name="Content Placeholder 13"/>
          <p:cNvSpPr>
            <a:spLocks noGrp="1"/>
          </p:cNvSpPr>
          <p:nvPr>
            <p:ph idx="1"/>
          </p:nvPr>
        </p:nvSpPr>
        <p:spPr>
          <a:xfrm>
            <a:off x="457199" y="1313029"/>
            <a:ext cx="11240175" cy="4727576"/>
          </a:xfrm>
        </p:spPr>
        <p:txBody>
          <a:bodyPr>
            <a:noAutofit/>
          </a:bodyPr>
          <a:lstStyle/>
          <a:p>
            <a:pPr fontAlgn="base"/>
            <a:r>
              <a:rPr lang="en-US" b="1" dirty="0"/>
              <a:t>(1)</a:t>
            </a:r>
            <a:r>
              <a:rPr lang="en-US" dirty="0"/>
              <a:t> At the hearing, evidence may be presented by either party, including, but not limited to, statistical evidence, aggregate data, expert testimony, and the sworn testimony of witnesses. The court may also appoint an independent expert</a:t>
            </a:r>
            <a:r>
              <a:rPr lang="en-US" dirty="0" smtClean="0"/>
              <a:t>.</a:t>
            </a:r>
          </a:p>
          <a:p>
            <a:pPr fontAlgn="base"/>
            <a:endParaRPr lang="en-US" dirty="0"/>
          </a:p>
          <a:p>
            <a:pPr fontAlgn="base"/>
            <a:r>
              <a:rPr lang="en-US" b="1" dirty="0"/>
              <a:t>(2)</a:t>
            </a:r>
            <a:r>
              <a:rPr lang="en-US" dirty="0"/>
              <a:t> The defendant shall have the burden of proving a violation of subdivision (a) by a preponderance of the evidence</a:t>
            </a:r>
            <a:r>
              <a:rPr lang="en-US" dirty="0" smtClean="0"/>
              <a:t>.</a:t>
            </a:r>
          </a:p>
          <a:p>
            <a:pPr fontAlgn="base"/>
            <a:endParaRPr lang="en-US" dirty="0"/>
          </a:p>
          <a:p>
            <a:pPr fontAlgn="base"/>
            <a:r>
              <a:rPr lang="en-US" b="1" dirty="0"/>
              <a:t>(3)</a:t>
            </a:r>
            <a:r>
              <a:rPr lang="en-US" dirty="0"/>
              <a:t> At the conclusion of the hearing, the court shall make findings on the record</a:t>
            </a:r>
            <a:r>
              <a:rPr lang="en-US" dirty="0" smtClean="0"/>
              <a:t>.</a:t>
            </a:r>
          </a:p>
          <a:p>
            <a:pPr fontAlgn="base"/>
            <a:endParaRPr lang="en-US" dirty="0"/>
          </a:p>
        </p:txBody>
      </p:sp>
    </p:spTree>
    <p:extLst>
      <p:ext uri="{BB962C8B-B14F-4D97-AF65-F5344CB8AC3E}">
        <p14:creationId xmlns:p14="http://schemas.microsoft.com/office/powerpoint/2010/main" val="1516052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394134"/>
            <a:ext cx="10096500" cy="1150907"/>
          </a:xfrm>
        </p:spPr>
        <p:txBody>
          <a:bodyPr>
            <a:normAutofit/>
          </a:bodyPr>
          <a:lstStyle/>
          <a:p>
            <a:r>
              <a:rPr lang="en-US" dirty="0" smtClean="0"/>
              <a:t>RJA Violations</a:t>
            </a:r>
            <a:endParaRPr lang="en-US" dirty="0"/>
          </a:p>
        </p:txBody>
      </p:sp>
      <p:sp>
        <p:nvSpPr>
          <p:cNvPr id="14" name="Content Placeholder 13"/>
          <p:cNvSpPr>
            <a:spLocks noGrp="1"/>
          </p:cNvSpPr>
          <p:nvPr>
            <p:ph idx="1"/>
          </p:nvPr>
        </p:nvSpPr>
        <p:spPr>
          <a:xfrm>
            <a:off x="197892" y="1313029"/>
            <a:ext cx="6975783" cy="4727576"/>
          </a:xfrm>
        </p:spPr>
        <p:txBody>
          <a:bodyPr>
            <a:noAutofit/>
          </a:bodyPr>
          <a:lstStyle/>
          <a:p>
            <a:pPr marL="457200" indent="-457200">
              <a:buAutoNum type="arabicPeriod"/>
            </a:pPr>
            <a:r>
              <a:rPr lang="en-US" sz="2600" dirty="0" smtClean="0"/>
              <a:t>Legal participant </a:t>
            </a:r>
            <a:r>
              <a:rPr lang="en-US" sz="2600" dirty="0" smtClean="0">
                <a:solidFill>
                  <a:srgbClr val="FFFF00"/>
                </a:solidFill>
              </a:rPr>
              <a:t>exhibited bias or animus </a:t>
            </a:r>
            <a:r>
              <a:rPr lang="en-US" sz="2600" dirty="0" smtClean="0"/>
              <a:t>b/c of RENO</a:t>
            </a:r>
          </a:p>
          <a:p>
            <a:pPr marL="457200" indent="-457200">
              <a:buAutoNum type="arabicPeriod"/>
            </a:pPr>
            <a:r>
              <a:rPr lang="en-US" sz="2600" dirty="0" smtClean="0"/>
              <a:t>During trial, in court and during the proceedings, participant </a:t>
            </a:r>
            <a:r>
              <a:rPr lang="en-US" sz="2600" dirty="0" smtClean="0">
                <a:solidFill>
                  <a:srgbClr val="FFFF00"/>
                </a:solidFill>
              </a:rPr>
              <a:t>used racially discriminatory language </a:t>
            </a:r>
            <a:r>
              <a:rPr lang="en-US" sz="2600" dirty="0" smtClean="0"/>
              <a:t>about RENO or other bias/animus</a:t>
            </a:r>
          </a:p>
          <a:p>
            <a:pPr marL="457200" indent="-457200">
              <a:buAutoNum type="arabicPeriod"/>
            </a:pPr>
            <a:r>
              <a:rPr lang="en-US" sz="2600" dirty="0" smtClean="0">
                <a:solidFill>
                  <a:srgbClr val="FFFF00"/>
                </a:solidFill>
              </a:rPr>
              <a:t>Charged or convicted of more serious offenses </a:t>
            </a:r>
            <a:r>
              <a:rPr lang="en-US" sz="2600" dirty="0" smtClean="0"/>
              <a:t>than Ds of other RENOs and evidence shows the prosecution seeks </a:t>
            </a:r>
            <a:r>
              <a:rPr lang="en-US" sz="2600" dirty="0" smtClean="0">
                <a:solidFill>
                  <a:srgbClr val="FFFF00"/>
                </a:solidFill>
              </a:rPr>
              <a:t>more serious convictions </a:t>
            </a:r>
            <a:r>
              <a:rPr lang="en-US" sz="2600" dirty="0" smtClean="0"/>
              <a:t>against people of that RENO</a:t>
            </a:r>
          </a:p>
          <a:p>
            <a:pPr marL="457200" indent="-457200">
              <a:buAutoNum type="arabicPeriod"/>
            </a:pPr>
            <a:r>
              <a:rPr lang="en-US" sz="2600" dirty="0" smtClean="0">
                <a:solidFill>
                  <a:srgbClr val="FFFF00"/>
                </a:solidFill>
              </a:rPr>
              <a:t>More severe sentences </a:t>
            </a:r>
            <a:r>
              <a:rPr lang="en-US" sz="2600" dirty="0" smtClean="0"/>
              <a:t>than other D-RENOs; </a:t>
            </a:r>
            <a:r>
              <a:rPr lang="en-US" sz="2600" dirty="0" smtClean="0">
                <a:solidFill>
                  <a:srgbClr val="FFFF00"/>
                </a:solidFill>
              </a:rPr>
              <a:t>more severe sentences </a:t>
            </a:r>
            <a:r>
              <a:rPr lang="en-US" sz="2600" dirty="0" smtClean="0"/>
              <a:t>than other V-RENOs</a:t>
            </a:r>
            <a:endParaRPr lang="en-US" sz="2600" dirty="0"/>
          </a:p>
        </p:txBody>
      </p:sp>
      <p:pic>
        <p:nvPicPr>
          <p:cNvPr id="2" name="Picture 1"/>
          <p:cNvPicPr>
            <a:picLocks noChangeAspect="1"/>
          </p:cNvPicPr>
          <p:nvPr/>
        </p:nvPicPr>
        <p:blipFill>
          <a:blip r:embed="rId2"/>
          <a:stretch>
            <a:fillRect/>
          </a:stretch>
        </p:blipFill>
        <p:spPr>
          <a:xfrm>
            <a:off x="7173675" y="1313029"/>
            <a:ext cx="4695825" cy="4762500"/>
          </a:xfrm>
          <a:prstGeom prst="rect">
            <a:avLst/>
          </a:prstGeom>
        </p:spPr>
      </p:pic>
    </p:spTree>
    <p:extLst>
      <p:ext uri="{BB962C8B-B14F-4D97-AF65-F5344CB8AC3E}">
        <p14:creationId xmlns:p14="http://schemas.microsoft.com/office/powerpoint/2010/main" val="16969058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674718"/>
            <a:ext cx="10096500" cy="1150907"/>
          </a:xfrm>
        </p:spPr>
        <p:txBody>
          <a:bodyPr>
            <a:normAutofit/>
          </a:bodyPr>
          <a:lstStyle/>
          <a:p>
            <a:r>
              <a:rPr lang="en-US" dirty="0" smtClean="0"/>
              <a:t>What are the roadblocks?</a:t>
            </a:r>
            <a:endParaRPr lang="en-US" dirty="0"/>
          </a:p>
        </p:txBody>
      </p:sp>
      <p:pic>
        <p:nvPicPr>
          <p:cNvPr id="3" name="Picture 2"/>
          <p:cNvPicPr>
            <a:picLocks noChangeAspect="1"/>
          </p:cNvPicPr>
          <p:nvPr/>
        </p:nvPicPr>
        <p:blipFill>
          <a:blip r:embed="rId2"/>
          <a:stretch>
            <a:fillRect/>
          </a:stretch>
        </p:blipFill>
        <p:spPr>
          <a:xfrm>
            <a:off x="6185776" y="969587"/>
            <a:ext cx="5743575" cy="3924300"/>
          </a:xfrm>
          <a:prstGeom prst="rect">
            <a:avLst/>
          </a:prstGeom>
        </p:spPr>
      </p:pic>
      <p:sp>
        <p:nvSpPr>
          <p:cNvPr id="4" name="Content Placeholder 3"/>
          <p:cNvSpPr>
            <a:spLocks noGrp="1"/>
          </p:cNvSpPr>
          <p:nvPr>
            <p:ph idx="1"/>
          </p:nvPr>
        </p:nvSpPr>
        <p:spPr/>
        <p:txBody>
          <a:bodyPr/>
          <a:lstStyle/>
          <a:p>
            <a:endParaRPr lang="en-US"/>
          </a:p>
        </p:txBody>
      </p:sp>
      <p:pic>
        <p:nvPicPr>
          <p:cNvPr id="5" name="Picture 4"/>
          <p:cNvPicPr>
            <a:picLocks noChangeAspect="1"/>
          </p:cNvPicPr>
          <p:nvPr/>
        </p:nvPicPr>
        <p:blipFill>
          <a:blip r:embed="rId3"/>
          <a:stretch>
            <a:fillRect/>
          </a:stretch>
        </p:blipFill>
        <p:spPr>
          <a:xfrm>
            <a:off x="457200" y="2701830"/>
            <a:ext cx="5638800" cy="3829050"/>
          </a:xfrm>
          <a:prstGeom prst="rect">
            <a:avLst/>
          </a:prstGeom>
        </p:spPr>
      </p:pic>
    </p:spTree>
    <p:extLst>
      <p:ext uri="{BB962C8B-B14F-4D97-AF65-F5344CB8AC3E}">
        <p14:creationId xmlns:p14="http://schemas.microsoft.com/office/powerpoint/2010/main" val="4257278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674718"/>
            <a:ext cx="10096500" cy="1150907"/>
          </a:xfrm>
        </p:spPr>
        <p:txBody>
          <a:bodyPr>
            <a:normAutofit/>
          </a:bodyPr>
          <a:lstStyle/>
          <a:p>
            <a:r>
              <a:rPr lang="en-US" dirty="0" smtClean="0"/>
              <a:t>What are the roadblocks?</a:t>
            </a:r>
            <a:endParaRPr lang="en-US" dirty="0"/>
          </a:p>
        </p:txBody>
      </p:sp>
      <p:pic>
        <p:nvPicPr>
          <p:cNvPr id="3" name="Picture 2"/>
          <p:cNvPicPr>
            <a:picLocks noChangeAspect="1"/>
          </p:cNvPicPr>
          <p:nvPr/>
        </p:nvPicPr>
        <p:blipFill>
          <a:blip r:embed="rId2"/>
          <a:stretch>
            <a:fillRect/>
          </a:stretch>
        </p:blipFill>
        <p:spPr>
          <a:xfrm>
            <a:off x="10126638" y="300846"/>
            <a:ext cx="1898247" cy="1296978"/>
          </a:xfrm>
          <a:prstGeom prst="rect">
            <a:avLst/>
          </a:prstGeom>
        </p:spPr>
      </p:pic>
      <p:sp>
        <p:nvSpPr>
          <p:cNvPr id="4" name="Content Placeholder 3"/>
          <p:cNvSpPr>
            <a:spLocks noGrp="1"/>
          </p:cNvSpPr>
          <p:nvPr>
            <p:ph idx="1"/>
          </p:nvPr>
        </p:nvSpPr>
        <p:spPr/>
        <p:txBody>
          <a:bodyPr>
            <a:normAutofit/>
          </a:bodyPr>
          <a:lstStyle/>
          <a:p>
            <a:r>
              <a:rPr lang="en-US" dirty="0" smtClean="0"/>
              <a:t>“…[I]f Young </a:t>
            </a:r>
            <a:r>
              <a:rPr lang="en-US" dirty="0"/>
              <a:t>indeed argued nothing more than that he is a Black person who was charged with felony possession of Ecstasy for sale—the court would have been right to deny his discovery motion. But because his motion was based on considerably more than that, the court's ruling is unsupported by the record. Young argued he established good cause for discovery because (1) he is Black, (2) studies in California have shown Black drivers are more likely to be stopped by police than any other racial group, and (3) the circumstances of the traffic stop leading to Young's arrest suggest the traffic stop here was racially motivated</a:t>
            </a:r>
            <a:r>
              <a:rPr lang="en-US" dirty="0" smtClean="0"/>
              <a:t>.”</a:t>
            </a:r>
            <a:endParaRPr lang="en-US" dirty="0"/>
          </a:p>
          <a:p>
            <a:r>
              <a:rPr lang="en-US" i="1" dirty="0" smtClean="0"/>
              <a:t>Young </a:t>
            </a:r>
            <a:r>
              <a:rPr lang="en-US" i="1" dirty="0"/>
              <a:t>v. Superior Court </a:t>
            </a:r>
            <a:r>
              <a:rPr lang="en-US" dirty="0"/>
              <a:t>(2022) 79 Cal.App.5th 138, </a:t>
            </a:r>
            <a:r>
              <a:rPr lang="en-US" dirty="0" smtClean="0"/>
              <a:t>161.</a:t>
            </a:r>
            <a:endParaRPr lang="en-US" dirty="0"/>
          </a:p>
        </p:txBody>
      </p:sp>
      <p:pic>
        <p:nvPicPr>
          <p:cNvPr id="6" name="Picture 5"/>
          <p:cNvPicPr>
            <a:picLocks noChangeAspect="1"/>
          </p:cNvPicPr>
          <p:nvPr/>
        </p:nvPicPr>
        <p:blipFill>
          <a:blip r:embed="rId3"/>
          <a:stretch>
            <a:fillRect/>
          </a:stretch>
        </p:blipFill>
        <p:spPr>
          <a:xfrm>
            <a:off x="266130" y="5308979"/>
            <a:ext cx="1967999" cy="1336377"/>
          </a:xfrm>
          <a:prstGeom prst="rect">
            <a:avLst/>
          </a:prstGeom>
        </p:spPr>
      </p:pic>
    </p:spTree>
    <p:extLst>
      <p:ext uri="{BB962C8B-B14F-4D97-AF65-F5344CB8AC3E}">
        <p14:creationId xmlns:p14="http://schemas.microsoft.com/office/powerpoint/2010/main" val="38444905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674718"/>
            <a:ext cx="10096500" cy="1150907"/>
          </a:xfrm>
        </p:spPr>
        <p:txBody>
          <a:bodyPr>
            <a:normAutofit/>
          </a:bodyPr>
          <a:lstStyle/>
          <a:p>
            <a:r>
              <a:rPr lang="en-US" dirty="0" smtClean="0"/>
              <a:t>What are the roadblocks?</a:t>
            </a:r>
            <a:endParaRPr lang="en-US" dirty="0"/>
          </a:p>
        </p:txBody>
      </p:sp>
      <p:pic>
        <p:nvPicPr>
          <p:cNvPr id="3" name="Picture 2"/>
          <p:cNvPicPr>
            <a:picLocks noChangeAspect="1"/>
          </p:cNvPicPr>
          <p:nvPr/>
        </p:nvPicPr>
        <p:blipFill>
          <a:blip r:embed="rId2"/>
          <a:stretch>
            <a:fillRect/>
          </a:stretch>
        </p:blipFill>
        <p:spPr>
          <a:xfrm>
            <a:off x="10126638" y="300846"/>
            <a:ext cx="1898247" cy="1296978"/>
          </a:xfrm>
          <a:prstGeom prst="rect">
            <a:avLst/>
          </a:prstGeom>
        </p:spPr>
      </p:pic>
      <p:sp>
        <p:nvSpPr>
          <p:cNvPr id="4" name="Content Placeholder 3"/>
          <p:cNvSpPr>
            <a:spLocks noGrp="1"/>
          </p:cNvSpPr>
          <p:nvPr>
            <p:ph idx="1"/>
          </p:nvPr>
        </p:nvSpPr>
        <p:spPr/>
        <p:txBody>
          <a:bodyPr>
            <a:normAutofit/>
          </a:bodyPr>
          <a:lstStyle/>
          <a:p>
            <a:r>
              <a:rPr lang="en-US" dirty="0" smtClean="0"/>
              <a:t>“The </a:t>
            </a:r>
            <a:r>
              <a:rPr lang="en-US" dirty="0"/>
              <a:t>Attorney General contends that Young should be required to make “</a:t>
            </a:r>
            <a:r>
              <a:rPr lang="en-US" i="1" dirty="0"/>
              <a:t>some</a:t>
            </a:r>
            <a:r>
              <a:rPr lang="en-US" dirty="0"/>
              <a:t> showing of charging disparity” in order to obtain discovery relating to the prosecution's charging decision under section 745, subdivision (a)(3). We do not agree</a:t>
            </a:r>
            <a:r>
              <a:rPr lang="en-US" dirty="0" smtClean="0"/>
              <a:t>.” </a:t>
            </a:r>
          </a:p>
          <a:p>
            <a:r>
              <a:rPr lang="en-US" i="1" dirty="0" smtClean="0"/>
              <a:t>Young </a:t>
            </a:r>
            <a:r>
              <a:rPr lang="en-US" i="1" dirty="0"/>
              <a:t>v. Superior Court </a:t>
            </a:r>
            <a:r>
              <a:rPr lang="en-US" dirty="0"/>
              <a:t>(2022) 79 Cal.App.5th 138, </a:t>
            </a:r>
            <a:r>
              <a:rPr lang="en-US" dirty="0" smtClean="0"/>
              <a:t>161.</a:t>
            </a:r>
          </a:p>
          <a:p>
            <a:endParaRPr lang="en-US" dirty="0"/>
          </a:p>
          <a:p>
            <a:r>
              <a:rPr lang="en-US" dirty="0" smtClean="0"/>
              <a:t>Basically would take it back to </a:t>
            </a:r>
            <a:r>
              <a:rPr lang="en-US" i="1" dirty="0" smtClean="0"/>
              <a:t>Armstrong</a:t>
            </a:r>
            <a:endParaRPr lang="en-US" dirty="0"/>
          </a:p>
        </p:txBody>
      </p:sp>
      <p:pic>
        <p:nvPicPr>
          <p:cNvPr id="5" name="Picture 4"/>
          <p:cNvPicPr>
            <a:picLocks noChangeAspect="1"/>
          </p:cNvPicPr>
          <p:nvPr/>
        </p:nvPicPr>
        <p:blipFill>
          <a:blip r:embed="rId3"/>
          <a:stretch>
            <a:fillRect/>
          </a:stretch>
        </p:blipFill>
        <p:spPr>
          <a:xfrm>
            <a:off x="266130" y="5308979"/>
            <a:ext cx="1967999" cy="1336377"/>
          </a:xfrm>
          <a:prstGeom prst="rect">
            <a:avLst/>
          </a:prstGeom>
        </p:spPr>
      </p:pic>
    </p:spTree>
    <p:extLst>
      <p:ext uri="{BB962C8B-B14F-4D97-AF65-F5344CB8AC3E}">
        <p14:creationId xmlns:p14="http://schemas.microsoft.com/office/powerpoint/2010/main" val="24683238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smtClean="0"/>
              <a:t>The Racial Justice Act, 2020 AB 2542</a:t>
            </a:r>
            <a:endParaRPr lang="en-US" dirty="0"/>
          </a:p>
        </p:txBody>
      </p:sp>
      <p:sp>
        <p:nvSpPr>
          <p:cNvPr id="14" name="Content Placeholder 13"/>
          <p:cNvSpPr>
            <a:spLocks noGrp="1"/>
          </p:cNvSpPr>
          <p:nvPr>
            <p:ph idx="1"/>
          </p:nvPr>
        </p:nvSpPr>
        <p:spPr/>
        <p:txBody>
          <a:bodyPr/>
          <a:lstStyle/>
          <a:p>
            <a:pPr marL="0" indent="0">
              <a:buNone/>
            </a:pPr>
            <a:r>
              <a:rPr lang="en-US" dirty="0" smtClean="0"/>
              <a:t>Bars the state from seeking/securing a criminal conviction or imposing a sentence on the basis of race, ethnicity or national origin. (Pen. Code, § 745(a).)</a:t>
            </a:r>
          </a:p>
          <a:p>
            <a:pPr marL="0" indent="0">
              <a:buNone/>
            </a:pPr>
            <a:endParaRPr lang="en-US" dirty="0"/>
          </a:p>
          <a:p>
            <a:pPr marL="0" indent="0">
              <a:buNone/>
            </a:pPr>
            <a:r>
              <a:rPr lang="en-US" dirty="0" smtClean="0"/>
              <a:t>Where proven (with some caveats), if a violation is proven the court “</a:t>
            </a:r>
            <a:r>
              <a:rPr lang="en-US" b="1" u="sng" dirty="0" smtClean="0"/>
              <a:t>SHALL</a:t>
            </a:r>
            <a:r>
              <a:rPr lang="en-US" dirty="0" smtClean="0"/>
              <a:t> impose a remedy specific to the violation found from the following list:”</a:t>
            </a:r>
          </a:p>
          <a:p>
            <a:r>
              <a:rPr lang="en-US" dirty="0" smtClean="0"/>
              <a:t>Pre-conviction: mistrial; new jury; dismissals</a:t>
            </a:r>
          </a:p>
          <a:p>
            <a:r>
              <a:rPr lang="en-US" dirty="0" smtClean="0"/>
              <a:t>Post-conviction: “shall vacate the conviction and sentence, find that it is legally invalid,” and order new proceedings; can also re-sentence, especially where what is proven is a charging disparity</a:t>
            </a:r>
          </a:p>
          <a:p>
            <a:endParaRPr lang="en-US" dirty="0"/>
          </a:p>
        </p:txBody>
      </p:sp>
    </p:spTree>
    <p:extLst>
      <p:ext uri="{BB962C8B-B14F-4D97-AF65-F5344CB8AC3E}">
        <p14:creationId xmlns:p14="http://schemas.microsoft.com/office/powerpoint/2010/main" val="566857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97892" y="973520"/>
            <a:ext cx="10096500" cy="1150907"/>
          </a:xfrm>
        </p:spPr>
        <p:txBody>
          <a:bodyPr>
            <a:normAutofit fontScale="90000"/>
          </a:bodyPr>
          <a:lstStyle/>
          <a:p>
            <a:r>
              <a:rPr lang="en-US" i="1" dirty="0">
                <a:effectLst/>
              </a:rPr>
              <a:t>People v. </a:t>
            </a:r>
            <a:r>
              <a:rPr lang="en-US" i="1" dirty="0" smtClean="0">
                <a:effectLst/>
              </a:rPr>
              <a:t>Garcia </a:t>
            </a:r>
            <a:r>
              <a:rPr lang="en-US" dirty="0" smtClean="0">
                <a:effectLst/>
              </a:rPr>
              <a:t>(Nov. 10, 2022, A163046) </a:t>
            </a:r>
            <a:br>
              <a:rPr lang="en-US" dirty="0" smtClean="0">
                <a:effectLst/>
              </a:rPr>
            </a:br>
            <a:r>
              <a:rPr lang="en-US" dirty="0" smtClean="0">
                <a:effectLst/>
              </a:rPr>
              <a:t>2022 </a:t>
            </a:r>
            <a:r>
              <a:rPr lang="en-US" dirty="0">
                <a:effectLst/>
              </a:rPr>
              <a:t>Cal. App. LEXIS 927</a:t>
            </a:r>
            <a:br>
              <a:rPr lang="en-US" dirty="0">
                <a:effectLst/>
              </a:rPr>
            </a:br>
            <a:endParaRPr lang="en-US" dirty="0"/>
          </a:p>
        </p:txBody>
      </p:sp>
      <p:pic>
        <p:nvPicPr>
          <p:cNvPr id="3" name="Picture 2"/>
          <p:cNvPicPr>
            <a:picLocks noChangeAspect="1"/>
          </p:cNvPicPr>
          <p:nvPr/>
        </p:nvPicPr>
        <p:blipFill>
          <a:blip r:embed="rId2"/>
          <a:stretch>
            <a:fillRect/>
          </a:stretch>
        </p:blipFill>
        <p:spPr>
          <a:xfrm>
            <a:off x="7023607" y="1548973"/>
            <a:ext cx="5012154" cy="4046609"/>
          </a:xfrm>
          <a:prstGeom prst="rect">
            <a:avLst/>
          </a:prstGeom>
        </p:spPr>
      </p:pic>
      <p:sp>
        <p:nvSpPr>
          <p:cNvPr id="14" name="Content Placeholder 13"/>
          <p:cNvSpPr>
            <a:spLocks noGrp="1"/>
          </p:cNvSpPr>
          <p:nvPr>
            <p:ph idx="1"/>
          </p:nvPr>
        </p:nvSpPr>
        <p:spPr>
          <a:xfrm>
            <a:off x="197892" y="1784918"/>
            <a:ext cx="6975783" cy="4727576"/>
          </a:xfrm>
        </p:spPr>
        <p:txBody>
          <a:bodyPr>
            <a:noAutofit/>
          </a:bodyPr>
          <a:lstStyle/>
          <a:p>
            <a:pPr marL="0" indent="0">
              <a:buNone/>
            </a:pPr>
            <a:r>
              <a:rPr lang="en-US" sz="2600" dirty="0" smtClean="0">
                <a:solidFill>
                  <a:schemeClr val="tx1"/>
                </a:solidFill>
              </a:rPr>
              <a:t>Writ review of an order denying a continuance in sentencing where counsel sought to develop facts to support RJA discovery motion</a:t>
            </a:r>
          </a:p>
          <a:p>
            <a:r>
              <a:rPr lang="en-US" sz="2600" dirty="0" smtClean="0">
                <a:solidFill>
                  <a:schemeClr val="tx1"/>
                </a:solidFill>
              </a:rPr>
              <a:t>Counsel was appointed after defendant was representing himself on remand for credit correction.</a:t>
            </a:r>
          </a:p>
          <a:p>
            <a:r>
              <a:rPr lang="en-US" sz="2600" dirty="0" smtClean="0">
                <a:solidFill>
                  <a:schemeClr val="tx1"/>
                </a:solidFill>
              </a:rPr>
              <a:t>Counsel filed sentencing brief and a 1050, arguing she needed more time to review RJA claims</a:t>
            </a:r>
          </a:p>
          <a:p>
            <a:r>
              <a:rPr lang="en-US" sz="2600" dirty="0" smtClean="0">
                <a:solidFill>
                  <a:schemeClr val="tx1"/>
                </a:solidFill>
              </a:rPr>
              <a:t>Appellate court reverses denial as abuse of discretion</a:t>
            </a:r>
            <a:endParaRPr lang="en-US" sz="2600" dirty="0">
              <a:solidFill>
                <a:schemeClr val="tx1"/>
              </a:solidFill>
            </a:endParaRPr>
          </a:p>
        </p:txBody>
      </p:sp>
    </p:spTree>
    <p:extLst>
      <p:ext uri="{BB962C8B-B14F-4D97-AF65-F5344CB8AC3E}">
        <p14:creationId xmlns:p14="http://schemas.microsoft.com/office/powerpoint/2010/main" val="39867420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97892" y="973520"/>
            <a:ext cx="10096500" cy="1150907"/>
          </a:xfrm>
        </p:spPr>
        <p:txBody>
          <a:bodyPr>
            <a:normAutofit/>
          </a:bodyPr>
          <a:lstStyle/>
          <a:p>
            <a:r>
              <a:rPr lang="en-US" i="1" dirty="0" smtClean="0">
                <a:effectLst/>
              </a:rPr>
              <a:t>The Road Forward</a:t>
            </a:r>
            <a:endParaRPr lang="en-US" dirty="0"/>
          </a:p>
        </p:txBody>
      </p:sp>
      <p:sp>
        <p:nvSpPr>
          <p:cNvPr id="14" name="Content Placeholder 13"/>
          <p:cNvSpPr>
            <a:spLocks noGrp="1"/>
          </p:cNvSpPr>
          <p:nvPr>
            <p:ph idx="1"/>
          </p:nvPr>
        </p:nvSpPr>
        <p:spPr>
          <a:xfrm>
            <a:off x="197892" y="1784918"/>
            <a:ext cx="6975783" cy="4727576"/>
          </a:xfrm>
        </p:spPr>
        <p:txBody>
          <a:bodyPr>
            <a:noAutofit/>
          </a:bodyPr>
          <a:lstStyle/>
          <a:p>
            <a:r>
              <a:rPr lang="en-US" dirty="0" smtClean="0">
                <a:solidFill>
                  <a:schemeClr val="tx1"/>
                </a:solidFill>
              </a:rPr>
              <a:t>AB 256</a:t>
            </a:r>
          </a:p>
          <a:p>
            <a:r>
              <a:rPr lang="en-US" dirty="0" smtClean="0">
                <a:solidFill>
                  <a:schemeClr val="tx1"/>
                </a:solidFill>
              </a:rPr>
              <a:t>Start collecting data!</a:t>
            </a:r>
          </a:p>
          <a:p>
            <a:pPr lvl="1"/>
            <a:r>
              <a:rPr lang="en-US" sz="2400" dirty="0" smtClean="0">
                <a:solidFill>
                  <a:schemeClr val="tx1"/>
                </a:solidFill>
              </a:rPr>
              <a:t>RIPA data</a:t>
            </a:r>
          </a:p>
          <a:p>
            <a:r>
              <a:rPr lang="en-US" dirty="0" smtClean="0">
                <a:solidFill>
                  <a:schemeClr val="tx1"/>
                </a:solidFill>
              </a:rPr>
              <a:t>Areas to target:</a:t>
            </a:r>
          </a:p>
          <a:p>
            <a:pPr lvl="1"/>
            <a:r>
              <a:rPr lang="en-US" sz="2400" dirty="0" smtClean="0">
                <a:solidFill>
                  <a:schemeClr val="tx1"/>
                </a:solidFill>
              </a:rPr>
              <a:t>Charging decisions;</a:t>
            </a:r>
          </a:p>
          <a:p>
            <a:pPr lvl="1"/>
            <a:r>
              <a:rPr lang="en-US" sz="2400" dirty="0" smtClean="0">
                <a:solidFill>
                  <a:schemeClr val="tx1"/>
                </a:solidFill>
              </a:rPr>
              <a:t>Special circumstance allegations;</a:t>
            </a:r>
          </a:p>
          <a:p>
            <a:pPr lvl="1"/>
            <a:r>
              <a:rPr lang="en-US" sz="2400" dirty="0" smtClean="0">
                <a:solidFill>
                  <a:schemeClr val="tx1"/>
                </a:solidFill>
              </a:rPr>
              <a:t>Gang allegations;</a:t>
            </a:r>
          </a:p>
          <a:p>
            <a:pPr lvl="1"/>
            <a:r>
              <a:rPr lang="en-US" sz="2400" dirty="0" smtClean="0">
                <a:solidFill>
                  <a:schemeClr val="tx1"/>
                </a:solidFill>
              </a:rPr>
              <a:t>Search / seizure;</a:t>
            </a:r>
          </a:p>
          <a:p>
            <a:pPr lvl="1"/>
            <a:r>
              <a:rPr lang="en-US" sz="2400" dirty="0" smtClean="0">
                <a:solidFill>
                  <a:schemeClr val="tx1"/>
                </a:solidFill>
              </a:rPr>
              <a:t>Tow inventory</a:t>
            </a:r>
          </a:p>
          <a:p>
            <a:pPr lvl="1"/>
            <a:endParaRPr lang="en-US" sz="2400" dirty="0" smtClean="0">
              <a:solidFill>
                <a:schemeClr val="tx1"/>
              </a:solidFill>
            </a:endParaRPr>
          </a:p>
        </p:txBody>
      </p:sp>
      <p:pic>
        <p:nvPicPr>
          <p:cNvPr id="2" name="Picture 1"/>
          <p:cNvPicPr>
            <a:picLocks noChangeAspect="1"/>
          </p:cNvPicPr>
          <p:nvPr/>
        </p:nvPicPr>
        <p:blipFill>
          <a:blip r:embed="rId2"/>
          <a:stretch>
            <a:fillRect/>
          </a:stretch>
        </p:blipFill>
        <p:spPr>
          <a:xfrm>
            <a:off x="8583801" y="1298171"/>
            <a:ext cx="3076575" cy="4752975"/>
          </a:xfrm>
          <a:prstGeom prst="rect">
            <a:avLst/>
          </a:prstGeom>
        </p:spPr>
      </p:pic>
    </p:spTree>
    <p:extLst>
      <p:ext uri="{BB962C8B-B14F-4D97-AF65-F5344CB8AC3E}">
        <p14:creationId xmlns:p14="http://schemas.microsoft.com/office/powerpoint/2010/main" val="19652986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97892" y="973520"/>
            <a:ext cx="10096500" cy="1150907"/>
          </a:xfrm>
        </p:spPr>
        <p:txBody>
          <a:bodyPr>
            <a:normAutofit/>
          </a:bodyPr>
          <a:lstStyle/>
          <a:p>
            <a:r>
              <a:rPr lang="en-US" i="1" dirty="0" smtClean="0">
                <a:effectLst/>
              </a:rPr>
              <a:t>Assembly Bill 256</a:t>
            </a:r>
            <a:endParaRPr lang="en-US" dirty="0"/>
          </a:p>
        </p:txBody>
      </p:sp>
      <p:sp>
        <p:nvSpPr>
          <p:cNvPr id="14" name="Content Placeholder 13"/>
          <p:cNvSpPr>
            <a:spLocks noGrp="1"/>
          </p:cNvSpPr>
          <p:nvPr>
            <p:ph idx="1"/>
          </p:nvPr>
        </p:nvSpPr>
        <p:spPr>
          <a:xfrm>
            <a:off x="197892" y="1948691"/>
            <a:ext cx="6975783" cy="4727576"/>
          </a:xfrm>
        </p:spPr>
        <p:txBody>
          <a:bodyPr>
            <a:noAutofit/>
          </a:bodyPr>
          <a:lstStyle/>
          <a:p>
            <a:r>
              <a:rPr lang="en-US" sz="2800" dirty="0" smtClean="0">
                <a:solidFill>
                  <a:schemeClr val="tx1"/>
                </a:solidFill>
              </a:rPr>
              <a:t>No DP where you prove a 745(a) violation;</a:t>
            </a:r>
          </a:p>
          <a:p>
            <a:r>
              <a:rPr lang="en-US" sz="2800" dirty="0" smtClean="0">
                <a:solidFill>
                  <a:schemeClr val="tx1"/>
                </a:solidFill>
              </a:rPr>
              <a:t>Updates for SB 81 sentencing factors</a:t>
            </a:r>
          </a:p>
          <a:p>
            <a:r>
              <a:rPr lang="en-US" sz="2800" dirty="0" smtClean="0">
                <a:solidFill>
                  <a:schemeClr val="tx1"/>
                </a:solidFill>
              </a:rPr>
              <a:t>Defines “similarly situated”</a:t>
            </a:r>
          </a:p>
          <a:p>
            <a:r>
              <a:rPr lang="en-US" sz="2800" dirty="0" smtClean="0">
                <a:solidFill>
                  <a:schemeClr val="tx1"/>
                </a:solidFill>
              </a:rPr>
              <a:t>Retroactivity is a shifting burden</a:t>
            </a:r>
          </a:p>
          <a:p>
            <a:pPr lvl="1"/>
            <a:r>
              <a:rPr lang="en-US" sz="2400" dirty="0" smtClean="0">
                <a:solidFill>
                  <a:schemeClr val="tx1"/>
                </a:solidFill>
              </a:rPr>
              <a:t>D has POE</a:t>
            </a:r>
          </a:p>
          <a:p>
            <a:pPr lvl="1"/>
            <a:r>
              <a:rPr lang="en-US" sz="2400" dirty="0" smtClean="0">
                <a:solidFill>
                  <a:schemeClr val="tx1"/>
                </a:solidFill>
              </a:rPr>
              <a:t>If successful, P can save conviction if they prove BRD that the “violation did not contribute to the judgment.” </a:t>
            </a:r>
          </a:p>
          <a:p>
            <a:endParaRPr lang="en-US" sz="2800" dirty="0" smtClean="0">
              <a:solidFill>
                <a:schemeClr val="tx1"/>
              </a:solidFill>
            </a:endParaRPr>
          </a:p>
          <a:p>
            <a:endParaRPr lang="en-US" sz="2800" dirty="0" smtClean="0">
              <a:solidFill>
                <a:schemeClr val="tx1"/>
              </a:solidFill>
            </a:endParaRPr>
          </a:p>
          <a:p>
            <a:pPr lvl="1"/>
            <a:endParaRPr lang="en-US" sz="2400" dirty="0" smtClean="0">
              <a:solidFill>
                <a:schemeClr val="tx1"/>
              </a:solidFill>
            </a:endParaRPr>
          </a:p>
        </p:txBody>
      </p:sp>
      <p:pic>
        <p:nvPicPr>
          <p:cNvPr id="3" name="Picture 2"/>
          <p:cNvPicPr>
            <a:picLocks noChangeAspect="1"/>
          </p:cNvPicPr>
          <p:nvPr/>
        </p:nvPicPr>
        <p:blipFill>
          <a:blip r:embed="rId2"/>
          <a:stretch>
            <a:fillRect/>
          </a:stretch>
        </p:blipFill>
        <p:spPr>
          <a:xfrm>
            <a:off x="7702882" y="2124427"/>
            <a:ext cx="4019550" cy="2857500"/>
          </a:xfrm>
          <a:prstGeom prst="rect">
            <a:avLst/>
          </a:prstGeom>
        </p:spPr>
      </p:pic>
    </p:spTree>
    <p:extLst>
      <p:ext uri="{BB962C8B-B14F-4D97-AF65-F5344CB8AC3E}">
        <p14:creationId xmlns:p14="http://schemas.microsoft.com/office/powerpoint/2010/main" val="26180847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97892" y="973520"/>
            <a:ext cx="10096500" cy="1150907"/>
          </a:xfrm>
        </p:spPr>
        <p:txBody>
          <a:bodyPr>
            <a:normAutofit/>
          </a:bodyPr>
          <a:lstStyle/>
          <a:p>
            <a:r>
              <a:rPr lang="en-US" i="1" dirty="0" smtClean="0">
                <a:effectLst/>
              </a:rPr>
              <a:t>Statistical Data</a:t>
            </a:r>
            <a:endParaRPr lang="en-US" dirty="0"/>
          </a:p>
        </p:txBody>
      </p:sp>
      <p:sp>
        <p:nvSpPr>
          <p:cNvPr id="14" name="Content Placeholder 13"/>
          <p:cNvSpPr>
            <a:spLocks noGrp="1"/>
          </p:cNvSpPr>
          <p:nvPr>
            <p:ph idx="1"/>
          </p:nvPr>
        </p:nvSpPr>
        <p:spPr>
          <a:xfrm>
            <a:off x="197892" y="1948691"/>
            <a:ext cx="6975783" cy="4727576"/>
          </a:xfrm>
        </p:spPr>
        <p:txBody>
          <a:bodyPr>
            <a:noAutofit/>
          </a:bodyPr>
          <a:lstStyle/>
          <a:p>
            <a:r>
              <a:rPr lang="en-US" sz="2800" dirty="0">
                <a:solidFill>
                  <a:schemeClr val="tx1"/>
                </a:solidFill>
              </a:rPr>
              <a:t>RIPA: </a:t>
            </a:r>
            <a:r>
              <a:rPr lang="en-US" sz="2800" dirty="0">
                <a:solidFill>
                  <a:srgbClr val="0070C0"/>
                </a:solidFill>
              </a:rPr>
              <a:t>https://</a:t>
            </a:r>
            <a:r>
              <a:rPr lang="en-US" sz="2800" dirty="0" smtClean="0">
                <a:solidFill>
                  <a:srgbClr val="0070C0"/>
                </a:solidFill>
              </a:rPr>
              <a:t>oag.ca.gov/system/files/media/ripa-board-report-2022.pdf</a:t>
            </a:r>
          </a:p>
          <a:p>
            <a:r>
              <a:rPr lang="en-US" sz="2800" dirty="0" smtClean="0">
                <a:solidFill>
                  <a:schemeClr val="tx1"/>
                </a:solidFill>
              </a:rPr>
              <a:t>Sacramento Police Department Report</a:t>
            </a:r>
          </a:p>
          <a:p>
            <a:r>
              <a:rPr lang="en-US" sz="2800" dirty="0" smtClean="0">
                <a:solidFill>
                  <a:schemeClr val="tx1"/>
                </a:solidFill>
              </a:rPr>
              <a:t>Sacramento Sheriff Report</a:t>
            </a:r>
          </a:p>
          <a:p>
            <a:pPr marL="0" indent="0">
              <a:buNone/>
            </a:pPr>
            <a:endParaRPr lang="en-US" sz="2800" dirty="0">
              <a:solidFill>
                <a:schemeClr val="tx1"/>
              </a:solidFill>
            </a:endParaRPr>
          </a:p>
          <a:p>
            <a:endParaRPr lang="en-US" sz="2400" dirty="0" smtClean="0">
              <a:solidFill>
                <a:schemeClr val="tx1"/>
              </a:solidFill>
            </a:endParaRPr>
          </a:p>
          <a:p>
            <a:endParaRPr lang="en-US" sz="2800" dirty="0" smtClean="0">
              <a:solidFill>
                <a:schemeClr val="tx1"/>
              </a:solidFill>
            </a:endParaRPr>
          </a:p>
          <a:p>
            <a:endParaRPr lang="en-US" sz="2800" dirty="0" smtClean="0">
              <a:solidFill>
                <a:schemeClr val="tx1"/>
              </a:solidFill>
            </a:endParaRPr>
          </a:p>
          <a:p>
            <a:pPr lvl="1"/>
            <a:endParaRPr lang="en-US" sz="2400" dirty="0" smtClean="0">
              <a:solidFill>
                <a:schemeClr val="tx1"/>
              </a:solidFill>
            </a:endParaRPr>
          </a:p>
        </p:txBody>
      </p:sp>
      <p:pic>
        <p:nvPicPr>
          <p:cNvPr id="2" name="Picture 1"/>
          <p:cNvPicPr>
            <a:picLocks noChangeAspect="1"/>
          </p:cNvPicPr>
          <p:nvPr/>
        </p:nvPicPr>
        <p:blipFill>
          <a:blip r:embed="rId2"/>
          <a:stretch>
            <a:fillRect/>
          </a:stretch>
        </p:blipFill>
        <p:spPr>
          <a:xfrm>
            <a:off x="6989857" y="1948691"/>
            <a:ext cx="4981575" cy="3752850"/>
          </a:xfrm>
          <a:prstGeom prst="rect">
            <a:avLst/>
          </a:prstGeom>
        </p:spPr>
      </p:pic>
    </p:spTree>
    <p:extLst>
      <p:ext uri="{BB962C8B-B14F-4D97-AF65-F5344CB8AC3E}">
        <p14:creationId xmlns:p14="http://schemas.microsoft.com/office/powerpoint/2010/main" val="24031193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943313" y="0"/>
            <a:ext cx="8142383" cy="6904039"/>
          </a:xfrm>
          <a:prstGeom prst="rect">
            <a:avLst/>
          </a:prstGeom>
        </p:spPr>
      </p:pic>
    </p:spTree>
    <p:extLst>
      <p:ext uri="{BB962C8B-B14F-4D97-AF65-F5344CB8AC3E}">
        <p14:creationId xmlns:p14="http://schemas.microsoft.com/office/powerpoint/2010/main" val="2847934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97892" y="973520"/>
            <a:ext cx="10096500" cy="1150907"/>
          </a:xfrm>
        </p:spPr>
        <p:txBody>
          <a:bodyPr>
            <a:normAutofit/>
          </a:bodyPr>
          <a:lstStyle/>
          <a:p>
            <a:r>
              <a:rPr lang="en-US" i="1" dirty="0" smtClean="0">
                <a:effectLst/>
              </a:rPr>
              <a:t>Catalyst Report</a:t>
            </a:r>
            <a:endParaRPr lang="en-US" dirty="0"/>
          </a:p>
        </p:txBody>
      </p:sp>
      <p:pic>
        <p:nvPicPr>
          <p:cNvPr id="4" name="Picture 3"/>
          <p:cNvPicPr>
            <a:picLocks noChangeAspect="1"/>
          </p:cNvPicPr>
          <p:nvPr/>
        </p:nvPicPr>
        <p:blipFill>
          <a:blip r:embed="rId2"/>
          <a:stretch>
            <a:fillRect/>
          </a:stretch>
        </p:blipFill>
        <p:spPr>
          <a:xfrm>
            <a:off x="3671248" y="553557"/>
            <a:ext cx="8215953" cy="6079068"/>
          </a:xfrm>
          <a:prstGeom prst="rect">
            <a:avLst/>
          </a:prstGeom>
        </p:spPr>
      </p:pic>
    </p:spTree>
    <p:extLst>
      <p:ext uri="{BB962C8B-B14F-4D97-AF65-F5344CB8AC3E}">
        <p14:creationId xmlns:p14="http://schemas.microsoft.com/office/powerpoint/2010/main" val="2304736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71098" y="578084"/>
            <a:ext cx="10952329" cy="6000393"/>
          </a:xfrm>
          <a:prstGeom prst="rect">
            <a:avLst/>
          </a:prstGeom>
        </p:spPr>
      </p:pic>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8907685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97892" y="973520"/>
            <a:ext cx="2190178" cy="1988044"/>
          </a:xfrm>
        </p:spPr>
        <p:txBody>
          <a:bodyPr>
            <a:normAutofit/>
          </a:bodyPr>
          <a:lstStyle/>
          <a:p>
            <a:r>
              <a:rPr lang="en-US" i="1" dirty="0" smtClean="0">
                <a:effectLst/>
              </a:rPr>
              <a:t>2001</a:t>
            </a:r>
            <a:br>
              <a:rPr lang="en-US" i="1" dirty="0" smtClean="0">
                <a:effectLst/>
              </a:rPr>
            </a:br>
            <a:r>
              <a:rPr lang="en-US" i="1" dirty="0" smtClean="0">
                <a:effectLst/>
              </a:rPr>
              <a:t>Sac PD</a:t>
            </a:r>
            <a:br>
              <a:rPr lang="en-US" i="1" dirty="0" smtClean="0">
                <a:effectLst/>
              </a:rPr>
            </a:br>
            <a:r>
              <a:rPr lang="en-US" i="1" dirty="0" smtClean="0">
                <a:effectLst/>
              </a:rPr>
              <a:t>Report</a:t>
            </a:r>
            <a:endParaRPr lang="en-US" dirty="0"/>
          </a:p>
        </p:txBody>
      </p:sp>
      <p:pic>
        <p:nvPicPr>
          <p:cNvPr id="2" name="Picture 1"/>
          <p:cNvPicPr>
            <a:picLocks noChangeAspect="1"/>
          </p:cNvPicPr>
          <p:nvPr/>
        </p:nvPicPr>
        <p:blipFill>
          <a:blip r:embed="rId2"/>
          <a:stretch>
            <a:fillRect/>
          </a:stretch>
        </p:blipFill>
        <p:spPr>
          <a:xfrm>
            <a:off x="2388070" y="973520"/>
            <a:ext cx="9455770" cy="5535731"/>
          </a:xfrm>
          <a:prstGeom prst="rect">
            <a:avLst/>
          </a:prstGeom>
        </p:spPr>
      </p:pic>
    </p:spTree>
    <p:extLst>
      <p:ext uri="{BB962C8B-B14F-4D97-AF65-F5344CB8AC3E}">
        <p14:creationId xmlns:p14="http://schemas.microsoft.com/office/powerpoint/2010/main" val="26894576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914401" y="180121"/>
            <a:ext cx="10664090" cy="6485939"/>
          </a:xfrm>
          <a:prstGeom prst="rect">
            <a:avLst/>
          </a:prstGeom>
        </p:spPr>
      </p:pic>
    </p:spTree>
    <p:extLst>
      <p:ext uri="{BB962C8B-B14F-4D97-AF65-F5344CB8AC3E}">
        <p14:creationId xmlns:p14="http://schemas.microsoft.com/office/powerpoint/2010/main" val="3340883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199" y="421429"/>
            <a:ext cx="10096500" cy="1150907"/>
          </a:xfrm>
        </p:spPr>
        <p:txBody>
          <a:bodyPr>
            <a:normAutofit/>
          </a:bodyPr>
          <a:lstStyle/>
          <a:p>
            <a:r>
              <a:rPr lang="en-US" dirty="0" smtClean="0"/>
              <a:t>Pre-RJA Equal Protection Claims</a:t>
            </a:r>
            <a:endParaRPr lang="en-US" dirty="0"/>
          </a:p>
        </p:txBody>
      </p:sp>
      <p:sp>
        <p:nvSpPr>
          <p:cNvPr id="14" name="Content Placeholder 13"/>
          <p:cNvSpPr>
            <a:spLocks noGrp="1"/>
          </p:cNvSpPr>
          <p:nvPr>
            <p:ph idx="1"/>
          </p:nvPr>
        </p:nvSpPr>
        <p:spPr>
          <a:xfrm>
            <a:off x="457199" y="1211475"/>
            <a:ext cx="11511887" cy="5032375"/>
          </a:xfrm>
        </p:spPr>
        <p:txBody>
          <a:bodyPr>
            <a:normAutofit fontScale="92500" lnSpcReduction="10000"/>
          </a:bodyPr>
          <a:lstStyle/>
          <a:p>
            <a:pPr marL="0" indent="0">
              <a:buNone/>
            </a:pPr>
            <a:r>
              <a:rPr lang="en-US" sz="3500" dirty="0" smtClean="0">
                <a:solidFill>
                  <a:schemeClr val="tx1"/>
                </a:solidFill>
              </a:rPr>
              <a:t>Pre-RJA/pre-Prop. 115 cases treated racial disparities as acts of leniency by the government thus rarely triggered the Equal Protection Clause. </a:t>
            </a:r>
          </a:p>
          <a:p>
            <a:pPr marL="0" indent="0">
              <a:buNone/>
            </a:pPr>
            <a:r>
              <a:rPr lang="en-US" sz="3500" i="1" dirty="0" smtClean="0">
                <a:solidFill>
                  <a:schemeClr val="tx1"/>
                </a:solidFill>
              </a:rPr>
              <a:t>See </a:t>
            </a:r>
            <a:r>
              <a:rPr lang="en-US" sz="3500" i="1" dirty="0" err="1" smtClean="0">
                <a:solidFill>
                  <a:schemeClr val="tx1"/>
                </a:solidFill>
              </a:rPr>
              <a:t>Oyler</a:t>
            </a:r>
            <a:r>
              <a:rPr lang="en-US" sz="3500" i="1" dirty="0" smtClean="0">
                <a:solidFill>
                  <a:schemeClr val="tx1"/>
                </a:solidFill>
              </a:rPr>
              <a:t> v. Boles </a:t>
            </a:r>
            <a:r>
              <a:rPr lang="en-US" sz="3500" dirty="0" smtClean="0">
                <a:solidFill>
                  <a:schemeClr val="tx1"/>
                </a:solidFill>
              </a:rPr>
              <a:t>(1962) 368 U.S. 448, 456; </a:t>
            </a:r>
            <a:r>
              <a:rPr lang="en-US" sz="3500" i="1" dirty="0" err="1" smtClean="0">
                <a:solidFill>
                  <a:schemeClr val="tx1"/>
                </a:solidFill>
              </a:rPr>
              <a:t>Murgia</a:t>
            </a:r>
            <a:r>
              <a:rPr lang="en-US" sz="3500" i="1" dirty="0" smtClean="0">
                <a:solidFill>
                  <a:schemeClr val="tx1"/>
                </a:solidFill>
              </a:rPr>
              <a:t> v. Municipal Court </a:t>
            </a:r>
            <a:r>
              <a:rPr lang="en-US" sz="3500" dirty="0" smtClean="0">
                <a:solidFill>
                  <a:schemeClr val="tx1"/>
                </a:solidFill>
              </a:rPr>
              <a:t>(1975) 15 Cal.3d 286, 296-297</a:t>
            </a:r>
            <a:endParaRPr lang="en-US" dirty="0" smtClean="0">
              <a:solidFill>
                <a:schemeClr val="tx1"/>
              </a:solidFill>
            </a:endParaRPr>
          </a:p>
          <a:p>
            <a:r>
              <a:rPr lang="en-US" dirty="0" smtClean="0">
                <a:solidFill>
                  <a:schemeClr val="tx1"/>
                </a:solidFill>
              </a:rPr>
              <a:t>“Moreover</a:t>
            </a:r>
            <a:r>
              <a:rPr lang="en-US" dirty="0">
                <a:solidFill>
                  <a:schemeClr val="tx1"/>
                </a:solidFill>
              </a:rPr>
              <a:t>, the conscious exercise of some selectivity in enforcement is not in itself a federal constitutional violation. Even though the statistics in this case might imply a policy of selective enforcement, it was not stated that the selection was deliberately based upon an unjustifiable standard such as race, religion, or other arbitrary classification</a:t>
            </a:r>
            <a:r>
              <a:rPr lang="en-US" dirty="0" smtClean="0">
                <a:solidFill>
                  <a:schemeClr val="tx1"/>
                </a:solidFill>
              </a:rPr>
              <a:t>.” </a:t>
            </a:r>
            <a:r>
              <a:rPr lang="en-US" i="1" dirty="0" err="1" smtClean="0">
                <a:solidFill>
                  <a:schemeClr val="tx1"/>
                </a:solidFill>
              </a:rPr>
              <a:t>Oyler</a:t>
            </a:r>
            <a:r>
              <a:rPr lang="en-US" i="1" dirty="0" smtClean="0">
                <a:solidFill>
                  <a:schemeClr val="tx1"/>
                </a:solidFill>
              </a:rPr>
              <a:t>, </a:t>
            </a:r>
            <a:r>
              <a:rPr lang="en-US" dirty="0" smtClean="0">
                <a:solidFill>
                  <a:schemeClr val="tx1"/>
                </a:solidFill>
              </a:rPr>
              <a:t>at 456</a:t>
            </a:r>
          </a:p>
          <a:p>
            <a:r>
              <a:rPr lang="en-US" dirty="0" smtClean="0">
                <a:solidFill>
                  <a:schemeClr val="tx1"/>
                </a:solidFill>
              </a:rPr>
              <a:t>“‘An</a:t>
            </a:r>
            <a:r>
              <a:rPr lang="en-US" dirty="0">
                <a:solidFill>
                  <a:schemeClr val="tx1"/>
                </a:solidFill>
              </a:rPr>
              <a:t> equal protection violation does not arise whenever officials "prosecute one and not [another] for the same </a:t>
            </a:r>
            <a:r>
              <a:rPr lang="en-US" dirty="0" smtClean="0">
                <a:solidFill>
                  <a:schemeClr val="tx1"/>
                </a:solidFill>
              </a:rPr>
              <a:t>act’; </a:t>
            </a:r>
            <a:r>
              <a:rPr lang="en-US" dirty="0">
                <a:solidFill>
                  <a:schemeClr val="tx1"/>
                </a:solidFill>
              </a:rPr>
              <a:t>instead, the equal protection guarantee simply prohibits prosecuting officials from purposefully and intentionally singling out individuals for disparate treatment on an invidiously discriminatory basis</a:t>
            </a:r>
            <a:r>
              <a:rPr lang="en-US" dirty="0" smtClean="0">
                <a:solidFill>
                  <a:schemeClr val="tx1"/>
                </a:solidFill>
              </a:rPr>
              <a:t>.” </a:t>
            </a:r>
            <a:r>
              <a:rPr lang="en-US" i="1" dirty="0" err="1" smtClean="0">
                <a:solidFill>
                  <a:schemeClr val="tx1"/>
                </a:solidFill>
              </a:rPr>
              <a:t>Murgia</a:t>
            </a:r>
            <a:r>
              <a:rPr lang="en-US" i="1" dirty="0" smtClean="0">
                <a:solidFill>
                  <a:schemeClr val="tx1"/>
                </a:solidFill>
              </a:rPr>
              <a:t>, </a:t>
            </a:r>
            <a:r>
              <a:rPr lang="en-US" dirty="0" smtClean="0">
                <a:solidFill>
                  <a:schemeClr val="tx1"/>
                </a:solidFill>
              </a:rPr>
              <a:t>at 297.</a:t>
            </a:r>
          </a:p>
        </p:txBody>
      </p:sp>
    </p:spTree>
    <p:extLst>
      <p:ext uri="{BB962C8B-B14F-4D97-AF65-F5344CB8AC3E}">
        <p14:creationId xmlns:p14="http://schemas.microsoft.com/office/powerpoint/2010/main" val="2719706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198" y="421429"/>
            <a:ext cx="11511887" cy="1150907"/>
          </a:xfrm>
        </p:spPr>
        <p:txBody>
          <a:bodyPr>
            <a:normAutofit/>
          </a:bodyPr>
          <a:lstStyle/>
          <a:p>
            <a:r>
              <a:rPr lang="en-US" i="1" dirty="0" err="1" smtClean="0"/>
              <a:t>Murgia</a:t>
            </a:r>
            <a:r>
              <a:rPr lang="en-US" i="1" dirty="0" smtClean="0"/>
              <a:t> Motions – Discriminatory Intact &amp; Impact</a:t>
            </a:r>
            <a:endParaRPr lang="en-US" i="1" dirty="0"/>
          </a:p>
        </p:txBody>
      </p:sp>
      <p:sp>
        <p:nvSpPr>
          <p:cNvPr id="14" name="Content Placeholder 13"/>
          <p:cNvSpPr>
            <a:spLocks noGrp="1"/>
          </p:cNvSpPr>
          <p:nvPr>
            <p:ph idx="1"/>
          </p:nvPr>
        </p:nvSpPr>
        <p:spPr>
          <a:xfrm>
            <a:off x="457199" y="1211475"/>
            <a:ext cx="11511887" cy="5032375"/>
          </a:xfrm>
        </p:spPr>
        <p:txBody>
          <a:bodyPr>
            <a:normAutofit fontScale="92500" lnSpcReduction="20000"/>
          </a:bodyPr>
          <a:lstStyle/>
          <a:p>
            <a:pPr marL="0" indent="0">
              <a:buNone/>
            </a:pPr>
            <a:r>
              <a:rPr lang="en-US" sz="3500" dirty="0" smtClean="0">
                <a:solidFill>
                  <a:schemeClr val="tx1"/>
                </a:solidFill>
              </a:rPr>
              <a:t>Two parts:</a:t>
            </a:r>
          </a:p>
          <a:p>
            <a:r>
              <a:rPr lang="en-US" sz="3500" dirty="0" smtClean="0">
                <a:solidFill>
                  <a:schemeClr val="tx1"/>
                </a:solidFill>
              </a:rPr>
              <a:t>Obtain discovery</a:t>
            </a:r>
          </a:p>
          <a:p>
            <a:pPr lvl="1"/>
            <a:r>
              <a:rPr lang="en-US" sz="3100" dirty="0" smtClean="0">
                <a:solidFill>
                  <a:schemeClr val="tx1"/>
                </a:solidFill>
              </a:rPr>
              <a:t>Rigorous burden requiring the defendant to produce “some evidence to show existence of the essential elements of the defense, discriminatory effect, and discriminatory intent.” (</a:t>
            </a:r>
            <a:r>
              <a:rPr lang="en-US" sz="3100" i="1" dirty="0" smtClean="0">
                <a:solidFill>
                  <a:schemeClr val="tx1"/>
                </a:solidFill>
              </a:rPr>
              <a:t>People v. Sup. Crt. (Baez)</a:t>
            </a:r>
            <a:r>
              <a:rPr lang="en-US" sz="3100" dirty="0" smtClean="0">
                <a:solidFill>
                  <a:schemeClr val="tx1"/>
                </a:solidFill>
              </a:rPr>
              <a:t> (2000) 79 Cal.App.4th 1177, 1189.)</a:t>
            </a:r>
          </a:p>
          <a:p>
            <a:r>
              <a:rPr lang="en-US" sz="3500" dirty="0" smtClean="0">
                <a:solidFill>
                  <a:schemeClr val="tx1"/>
                </a:solidFill>
              </a:rPr>
              <a:t>Move to dismiss</a:t>
            </a:r>
            <a:endParaRPr lang="en-US" dirty="0">
              <a:solidFill>
                <a:schemeClr val="tx1"/>
              </a:solidFill>
            </a:endParaRPr>
          </a:p>
          <a:p>
            <a:pPr lvl="1"/>
            <a:r>
              <a:rPr lang="en-US" sz="3100" dirty="0" smtClean="0">
                <a:solidFill>
                  <a:schemeClr val="tx1"/>
                </a:solidFill>
              </a:rPr>
              <a:t>Must </a:t>
            </a:r>
            <a:r>
              <a:rPr lang="en-US" sz="3100" dirty="0">
                <a:solidFill>
                  <a:schemeClr val="tx1"/>
                </a:solidFill>
              </a:rPr>
              <a:t>show </a:t>
            </a:r>
            <a:r>
              <a:rPr lang="en-US" sz="3100" dirty="0" smtClean="0">
                <a:solidFill>
                  <a:schemeClr val="tx1"/>
                </a:solidFill>
              </a:rPr>
              <a:t>client was </a:t>
            </a:r>
            <a:r>
              <a:rPr lang="en-US" sz="3100" dirty="0">
                <a:solidFill>
                  <a:schemeClr val="tx1"/>
                </a:solidFill>
              </a:rPr>
              <a:t>deliberately singled out for prosecution on the basis of an invidious </a:t>
            </a:r>
            <a:r>
              <a:rPr lang="en-US" sz="3100" dirty="0" smtClean="0">
                <a:solidFill>
                  <a:schemeClr val="tx1"/>
                </a:solidFill>
              </a:rPr>
              <a:t>criterion (race/ethnicity/NO), </a:t>
            </a:r>
            <a:r>
              <a:rPr lang="en-US" sz="3100" dirty="0">
                <a:solidFill>
                  <a:schemeClr val="tx1"/>
                </a:solidFill>
              </a:rPr>
              <a:t>and that the prosecution would not have </a:t>
            </a:r>
            <a:r>
              <a:rPr lang="en-US" sz="3100" dirty="0" smtClean="0">
                <a:solidFill>
                  <a:schemeClr val="tx1"/>
                </a:solidFill>
              </a:rPr>
              <a:t>otherwise taken place. (E.g., </a:t>
            </a:r>
            <a:r>
              <a:rPr lang="en-US" sz="3100" i="1" dirty="0" err="1" smtClean="0">
                <a:solidFill>
                  <a:schemeClr val="tx1"/>
                </a:solidFill>
              </a:rPr>
              <a:t>Baluyut</a:t>
            </a:r>
            <a:r>
              <a:rPr lang="en-US" sz="3100" i="1" dirty="0" smtClean="0">
                <a:solidFill>
                  <a:schemeClr val="tx1"/>
                </a:solidFill>
              </a:rPr>
              <a:t> v. Superior Court </a:t>
            </a:r>
            <a:r>
              <a:rPr lang="en-US" sz="3100" dirty="0" smtClean="0">
                <a:solidFill>
                  <a:schemeClr val="tx1"/>
                </a:solidFill>
              </a:rPr>
              <a:t>(1996) 12 Cal.4th 826, 835.)</a:t>
            </a:r>
            <a:endParaRPr lang="en-US" sz="3100" dirty="0">
              <a:solidFill>
                <a:schemeClr val="tx1"/>
              </a:solidFill>
            </a:endParaRPr>
          </a:p>
          <a:p>
            <a:pPr lvl="1"/>
            <a:r>
              <a:rPr lang="en-US" sz="3100" dirty="0" smtClean="0">
                <a:solidFill>
                  <a:schemeClr val="tx1"/>
                </a:solidFill>
              </a:rPr>
              <a:t>Preponderance standard (</a:t>
            </a:r>
            <a:r>
              <a:rPr lang="en-US" sz="3100" i="1" dirty="0" smtClean="0">
                <a:solidFill>
                  <a:schemeClr val="tx1"/>
                </a:solidFill>
              </a:rPr>
              <a:t>Miller v. Sup. Crt. </a:t>
            </a:r>
            <a:r>
              <a:rPr lang="en-US" sz="3100" dirty="0" smtClean="0">
                <a:solidFill>
                  <a:schemeClr val="tx1"/>
                </a:solidFill>
              </a:rPr>
              <a:t>(2002) 101 Cal.App.4th 728, 748.)</a:t>
            </a:r>
          </a:p>
        </p:txBody>
      </p:sp>
    </p:spTree>
    <p:extLst>
      <p:ext uri="{BB962C8B-B14F-4D97-AF65-F5344CB8AC3E}">
        <p14:creationId xmlns:p14="http://schemas.microsoft.com/office/powerpoint/2010/main" val="4081679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93568" y="493122"/>
            <a:ext cx="10096500" cy="1150907"/>
          </a:xfrm>
        </p:spPr>
        <p:txBody>
          <a:bodyPr>
            <a:normAutofit/>
          </a:bodyPr>
          <a:lstStyle/>
          <a:p>
            <a:r>
              <a:rPr lang="en-US" dirty="0">
                <a:solidFill>
                  <a:schemeClr val="tx1"/>
                </a:solidFill>
                <a:effectLst/>
              </a:rPr>
              <a:t> </a:t>
            </a:r>
            <a:r>
              <a:rPr lang="en-US" i="1" dirty="0" err="1">
                <a:solidFill>
                  <a:schemeClr val="tx1"/>
                </a:solidFill>
                <a:effectLst/>
              </a:rPr>
              <a:t>McCleskey</a:t>
            </a:r>
            <a:r>
              <a:rPr lang="en-US" i="1" dirty="0">
                <a:solidFill>
                  <a:schemeClr val="tx1"/>
                </a:solidFill>
                <a:effectLst/>
              </a:rPr>
              <a:t> v. Kemp</a:t>
            </a:r>
            <a:r>
              <a:rPr lang="en-US" dirty="0">
                <a:solidFill>
                  <a:schemeClr val="tx1"/>
                </a:solidFill>
                <a:effectLst/>
              </a:rPr>
              <a:t> (1987) 481 U.S. 279</a:t>
            </a:r>
            <a:endParaRPr lang="en-US" dirty="0">
              <a:solidFill>
                <a:schemeClr val="tx1"/>
              </a:solidFill>
            </a:endParaRPr>
          </a:p>
        </p:txBody>
      </p:sp>
      <p:sp>
        <p:nvSpPr>
          <p:cNvPr id="14" name="Content Placeholder 13"/>
          <p:cNvSpPr>
            <a:spLocks noGrp="1"/>
          </p:cNvSpPr>
          <p:nvPr>
            <p:ph idx="1"/>
          </p:nvPr>
        </p:nvSpPr>
        <p:spPr>
          <a:xfrm>
            <a:off x="457199" y="1337481"/>
            <a:ext cx="8413845" cy="1390579"/>
          </a:xfrm>
        </p:spPr>
        <p:txBody>
          <a:bodyPr>
            <a:noAutofit/>
          </a:bodyPr>
          <a:lstStyle/>
          <a:p>
            <a:pPr marL="0" indent="0">
              <a:buNone/>
            </a:pPr>
            <a:r>
              <a:rPr lang="en-US" sz="2800" dirty="0" smtClean="0">
                <a:solidFill>
                  <a:schemeClr val="tx1"/>
                </a:solidFill>
              </a:rPr>
              <a:t>A statistical study demonstrated the following about death penalty prosecutions in Georgia: </a:t>
            </a:r>
          </a:p>
          <a:p>
            <a:r>
              <a:rPr lang="en-US" sz="2800" dirty="0" smtClean="0">
                <a:solidFill>
                  <a:schemeClr val="tx1"/>
                </a:solidFill>
              </a:rPr>
              <a:t>70% of cases involving Black-D and White-V </a:t>
            </a:r>
          </a:p>
          <a:p>
            <a:r>
              <a:rPr lang="en-US" sz="2800" dirty="0" smtClean="0">
                <a:solidFill>
                  <a:schemeClr val="tx1"/>
                </a:solidFill>
              </a:rPr>
              <a:t>32% of White-D and White-V </a:t>
            </a:r>
          </a:p>
          <a:p>
            <a:r>
              <a:rPr lang="en-US" sz="2800" dirty="0" smtClean="0">
                <a:solidFill>
                  <a:schemeClr val="tx1"/>
                </a:solidFill>
              </a:rPr>
              <a:t>15% for Black-D and Black-V</a:t>
            </a:r>
          </a:p>
          <a:p>
            <a:r>
              <a:rPr lang="en-US" sz="2800" dirty="0" smtClean="0">
                <a:solidFill>
                  <a:schemeClr val="tx1"/>
                </a:solidFill>
              </a:rPr>
              <a:t>19% for White-D and Black-V</a:t>
            </a:r>
          </a:p>
          <a:p>
            <a:pPr marL="0" indent="0">
              <a:buNone/>
            </a:pPr>
            <a:r>
              <a:rPr lang="en-US" sz="2800" dirty="0" smtClean="0">
                <a:solidFill>
                  <a:schemeClr val="tx1"/>
                </a:solidFill>
              </a:rPr>
              <a:t>SCOTUS says “no problem!”</a:t>
            </a:r>
          </a:p>
          <a:p>
            <a:r>
              <a:rPr lang="en-US" dirty="0" smtClean="0">
                <a:solidFill>
                  <a:schemeClr val="tx1"/>
                </a:solidFill>
              </a:rPr>
              <a:t>“</a:t>
            </a:r>
            <a:r>
              <a:rPr lang="en-US" dirty="0">
                <a:solidFill>
                  <a:schemeClr val="tx1"/>
                </a:solidFill>
              </a:rPr>
              <a:t>to prevail under the Equal Protection Clause, [the defendant] must prove that the </a:t>
            </a:r>
            <a:r>
              <a:rPr lang="en-US" dirty="0" err="1">
                <a:solidFill>
                  <a:schemeClr val="tx1"/>
                </a:solidFill>
              </a:rPr>
              <a:t>decisionmakers</a:t>
            </a:r>
            <a:r>
              <a:rPr lang="en-US" dirty="0">
                <a:solidFill>
                  <a:schemeClr val="tx1"/>
                </a:solidFill>
              </a:rPr>
              <a:t> in </a:t>
            </a:r>
            <a:r>
              <a:rPr lang="en-US" i="1" dirty="0">
                <a:solidFill>
                  <a:schemeClr val="tx1"/>
                </a:solidFill>
              </a:rPr>
              <a:t>his</a:t>
            </a:r>
            <a:r>
              <a:rPr lang="en-US" dirty="0">
                <a:solidFill>
                  <a:schemeClr val="tx1"/>
                </a:solidFill>
              </a:rPr>
              <a:t> case acted with discriminatory </a:t>
            </a:r>
            <a:r>
              <a:rPr lang="en-US" dirty="0" smtClean="0">
                <a:solidFill>
                  <a:schemeClr val="tx1"/>
                </a:solidFill>
              </a:rPr>
              <a:t>purpose.” (</a:t>
            </a:r>
            <a:r>
              <a:rPr lang="en-US" i="1" dirty="0" smtClean="0">
                <a:solidFill>
                  <a:schemeClr val="tx1"/>
                </a:solidFill>
              </a:rPr>
              <a:t>Id. </a:t>
            </a:r>
            <a:r>
              <a:rPr lang="en-US" dirty="0" smtClean="0">
                <a:solidFill>
                  <a:schemeClr val="tx1"/>
                </a:solidFill>
              </a:rPr>
              <a:t>at 292.)</a:t>
            </a:r>
          </a:p>
          <a:p>
            <a:r>
              <a:rPr lang="en-US" dirty="0" smtClean="0">
                <a:solidFill>
                  <a:schemeClr val="tx1"/>
                </a:solidFill>
              </a:rPr>
              <a:t>“</a:t>
            </a:r>
            <a:r>
              <a:rPr lang="en-US" dirty="0">
                <a:solidFill>
                  <a:schemeClr val="tx1"/>
                </a:solidFill>
              </a:rPr>
              <a:t>discrepancy that appears to correlate with race” </a:t>
            </a:r>
            <a:r>
              <a:rPr lang="en-US" dirty="0" smtClean="0">
                <a:solidFill>
                  <a:schemeClr val="tx1"/>
                </a:solidFill>
              </a:rPr>
              <a:t>(</a:t>
            </a:r>
            <a:r>
              <a:rPr lang="en-US" i="1" dirty="0" smtClean="0">
                <a:solidFill>
                  <a:schemeClr val="tx1"/>
                </a:solidFill>
              </a:rPr>
              <a:t>Id.</a:t>
            </a:r>
            <a:r>
              <a:rPr lang="en-US" dirty="0" smtClean="0">
                <a:solidFill>
                  <a:schemeClr val="tx1"/>
                </a:solidFill>
              </a:rPr>
              <a:t> </a:t>
            </a:r>
            <a:r>
              <a:rPr lang="en-US" dirty="0">
                <a:solidFill>
                  <a:schemeClr val="tx1"/>
                </a:solidFill>
              </a:rPr>
              <a:t>at </a:t>
            </a:r>
            <a:r>
              <a:rPr lang="en-US" dirty="0" smtClean="0">
                <a:solidFill>
                  <a:schemeClr val="tx1"/>
                </a:solidFill>
              </a:rPr>
              <a:t>312.)</a:t>
            </a:r>
          </a:p>
          <a:p>
            <a:endParaRPr lang="en-US" dirty="0" smtClean="0">
              <a:solidFill>
                <a:schemeClr val="tx1"/>
              </a:solidFill>
            </a:endParaRPr>
          </a:p>
          <a:p>
            <a:pPr marL="0" indent="0">
              <a:buNone/>
            </a:pPr>
            <a:endParaRPr lang="en-US" dirty="0" smtClean="0">
              <a:solidFill>
                <a:schemeClr val="tx1"/>
              </a:solidFill>
            </a:endParaRPr>
          </a:p>
          <a:p>
            <a:pPr marL="0" indent="0">
              <a:buNone/>
            </a:pPr>
            <a:endParaRPr lang="en-US" sz="3200" dirty="0">
              <a:solidFill>
                <a:schemeClr val="tx1"/>
              </a:solidFill>
            </a:endParaRPr>
          </a:p>
        </p:txBody>
      </p:sp>
      <p:pic>
        <p:nvPicPr>
          <p:cNvPr id="2" name="Picture 1"/>
          <p:cNvPicPr>
            <a:picLocks noChangeAspect="1"/>
          </p:cNvPicPr>
          <p:nvPr/>
        </p:nvPicPr>
        <p:blipFill>
          <a:blip r:embed="rId2"/>
          <a:stretch>
            <a:fillRect/>
          </a:stretch>
        </p:blipFill>
        <p:spPr>
          <a:xfrm>
            <a:off x="9034675" y="1337481"/>
            <a:ext cx="2914650" cy="4752975"/>
          </a:xfrm>
          <a:prstGeom prst="rect">
            <a:avLst/>
          </a:prstGeom>
        </p:spPr>
      </p:pic>
    </p:spTree>
    <p:extLst>
      <p:ext uri="{BB962C8B-B14F-4D97-AF65-F5344CB8AC3E}">
        <p14:creationId xmlns:p14="http://schemas.microsoft.com/office/powerpoint/2010/main" val="419772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93568" y="493122"/>
            <a:ext cx="10096500" cy="1150907"/>
          </a:xfrm>
        </p:spPr>
        <p:txBody>
          <a:bodyPr>
            <a:normAutofit/>
          </a:bodyPr>
          <a:lstStyle/>
          <a:p>
            <a:r>
              <a:rPr lang="en-US" dirty="0">
                <a:solidFill>
                  <a:schemeClr val="tx1"/>
                </a:solidFill>
                <a:effectLst/>
              </a:rPr>
              <a:t> </a:t>
            </a:r>
            <a:r>
              <a:rPr lang="en-US" i="1" dirty="0" smtClean="0">
                <a:solidFill>
                  <a:schemeClr val="tx1"/>
                </a:solidFill>
                <a:effectLst/>
              </a:rPr>
              <a:t>U.S. v. Armstrong</a:t>
            </a:r>
            <a:r>
              <a:rPr lang="en-US" dirty="0">
                <a:solidFill>
                  <a:schemeClr val="tx1"/>
                </a:solidFill>
                <a:effectLst/>
              </a:rPr>
              <a:t> (</a:t>
            </a:r>
            <a:r>
              <a:rPr lang="en-US" dirty="0" smtClean="0">
                <a:solidFill>
                  <a:schemeClr val="tx1"/>
                </a:solidFill>
                <a:effectLst/>
              </a:rPr>
              <a:t>1996) 517 </a:t>
            </a:r>
            <a:r>
              <a:rPr lang="en-US" dirty="0">
                <a:solidFill>
                  <a:schemeClr val="tx1"/>
                </a:solidFill>
                <a:effectLst/>
              </a:rPr>
              <a:t>U.S. </a:t>
            </a:r>
            <a:r>
              <a:rPr lang="en-US" dirty="0" smtClean="0">
                <a:solidFill>
                  <a:schemeClr val="tx1"/>
                </a:solidFill>
                <a:effectLst/>
              </a:rPr>
              <a:t>456</a:t>
            </a:r>
            <a:endParaRPr lang="en-US" dirty="0">
              <a:solidFill>
                <a:schemeClr val="tx1"/>
              </a:solidFill>
            </a:endParaRPr>
          </a:p>
        </p:txBody>
      </p:sp>
      <p:sp>
        <p:nvSpPr>
          <p:cNvPr id="14" name="Content Placeholder 13"/>
          <p:cNvSpPr>
            <a:spLocks noGrp="1"/>
          </p:cNvSpPr>
          <p:nvPr>
            <p:ph idx="1"/>
          </p:nvPr>
        </p:nvSpPr>
        <p:spPr>
          <a:xfrm>
            <a:off x="457199" y="1337481"/>
            <a:ext cx="8673153" cy="1390579"/>
          </a:xfrm>
        </p:spPr>
        <p:txBody>
          <a:bodyPr>
            <a:noAutofit/>
          </a:bodyPr>
          <a:lstStyle/>
          <a:p>
            <a:pPr marL="0" indent="0">
              <a:buNone/>
            </a:pPr>
            <a:r>
              <a:rPr lang="en-US" sz="2800" dirty="0" smtClean="0">
                <a:solidFill>
                  <a:schemeClr val="tx1"/>
                </a:solidFill>
              </a:rPr>
              <a:t>SCOTUS reverses discovery sought by 5 black defendants prosecuted for cocaine distribution:</a:t>
            </a:r>
          </a:p>
          <a:p>
            <a:r>
              <a:rPr lang="en-US" sz="2800" dirty="0" smtClean="0">
                <a:solidFill>
                  <a:schemeClr val="tx1"/>
                </a:solidFill>
              </a:rPr>
              <a:t>Selective prosecution is not a defense, thus not “material” under Federal discovery statutes</a:t>
            </a:r>
          </a:p>
          <a:p>
            <a:r>
              <a:rPr lang="en-US" sz="2800" dirty="0" smtClean="0">
                <a:solidFill>
                  <a:schemeClr val="tx1"/>
                </a:solidFill>
              </a:rPr>
              <a:t>Courts may order non-statutory discovery, but only where “some evidence tending to show the existence of the essential elements of the defense, discriminatory effect and discriminatory intent.” (</a:t>
            </a:r>
            <a:r>
              <a:rPr lang="en-US" sz="2800" i="1" dirty="0" smtClean="0">
                <a:solidFill>
                  <a:schemeClr val="tx1"/>
                </a:solidFill>
              </a:rPr>
              <a:t>Id. </a:t>
            </a:r>
            <a:r>
              <a:rPr lang="en-US" sz="2800" dirty="0" smtClean="0">
                <a:solidFill>
                  <a:schemeClr val="tx1"/>
                </a:solidFill>
              </a:rPr>
              <a:t>at 468.)</a:t>
            </a:r>
          </a:p>
          <a:p>
            <a:r>
              <a:rPr lang="en-US" sz="2800" dirty="0" smtClean="0">
                <a:solidFill>
                  <a:schemeClr val="tx1"/>
                </a:solidFill>
              </a:rPr>
              <a:t> SCOTUS wanted a gatekeeping rule requiring a “rigorous” discovery standard.</a:t>
            </a:r>
            <a:endParaRPr lang="en-US" sz="3200" dirty="0">
              <a:solidFill>
                <a:schemeClr val="tx1"/>
              </a:solidFill>
            </a:endParaRPr>
          </a:p>
        </p:txBody>
      </p:sp>
      <p:pic>
        <p:nvPicPr>
          <p:cNvPr id="3" name="Picture 2"/>
          <p:cNvPicPr>
            <a:picLocks noChangeAspect="1"/>
          </p:cNvPicPr>
          <p:nvPr/>
        </p:nvPicPr>
        <p:blipFill>
          <a:blip r:embed="rId2"/>
          <a:stretch>
            <a:fillRect/>
          </a:stretch>
        </p:blipFill>
        <p:spPr>
          <a:xfrm>
            <a:off x="9034675" y="1068575"/>
            <a:ext cx="3065343" cy="4634507"/>
          </a:xfrm>
          <a:prstGeom prst="rect">
            <a:avLst/>
          </a:prstGeom>
        </p:spPr>
      </p:pic>
    </p:spTree>
    <p:extLst>
      <p:ext uri="{BB962C8B-B14F-4D97-AF65-F5344CB8AC3E}">
        <p14:creationId xmlns:p14="http://schemas.microsoft.com/office/powerpoint/2010/main" val="3541847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smtClean="0"/>
              <a:t>The Racial Justice Act, 2020 AB 2542</a:t>
            </a:r>
            <a:endParaRPr lang="en-US" dirty="0"/>
          </a:p>
        </p:txBody>
      </p:sp>
      <p:sp>
        <p:nvSpPr>
          <p:cNvPr id="14" name="Content Placeholder 13"/>
          <p:cNvSpPr>
            <a:spLocks noGrp="1"/>
          </p:cNvSpPr>
          <p:nvPr>
            <p:ph idx="1"/>
          </p:nvPr>
        </p:nvSpPr>
        <p:spPr/>
        <p:txBody>
          <a:bodyPr/>
          <a:lstStyle/>
          <a:p>
            <a:pPr marL="0" indent="0">
              <a:buNone/>
            </a:pPr>
            <a:r>
              <a:rPr lang="en-US" dirty="0" smtClean="0"/>
              <a:t>Bars the state from seeking/securing a criminal conviction or imposing a sentence on the basis of race, ethnicity or national origin. (Pen. Code, § 745(a).)</a:t>
            </a:r>
          </a:p>
          <a:p>
            <a:pPr marL="0" indent="0">
              <a:buNone/>
            </a:pPr>
            <a:endParaRPr lang="en-US" dirty="0"/>
          </a:p>
          <a:p>
            <a:pPr marL="0" indent="0">
              <a:buNone/>
            </a:pPr>
            <a:r>
              <a:rPr lang="en-US" dirty="0" smtClean="0"/>
              <a:t>Where proven (with some caveats), if a violation is proven the court “</a:t>
            </a:r>
            <a:r>
              <a:rPr lang="en-US" b="1" u="sng" dirty="0" smtClean="0"/>
              <a:t>SHALL</a:t>
            </a:r>
            <a:r>
              <a:rPr lang="en-US" dirty="0" smtClean="0"/>
              <a:t> impose a remedy specific to the violation found from the following list:”</a:t>
            </a:r>
          </a:p>
          <a:p>
            <a:r>
              <a:rPr lang="en-US" dirty="0" smtClean="0"/>
              <a:t>Pre-conviction: mistrial; new jury; dismissals</a:t>
            </a:r>
          </a:p>
          <a:p>
            <a:r>
              <a:rPr lang="en-US" dirty="0" smtClean="0"/>
              <a:t>Post-conviction: “shall vacate the conviction and sentence, find that it is legally invalid,” and order new proceedings; can also re-sentence, especially where what is proven is a charging disparity</a:t>
            </a:r>
          </a:p>
          <a:p>
            <a:endParaRPr lang="en-US" dirty="0"/>
          </a:p>
        </p:txBody>
      </p:sp>
    </p:spTree>
    <p:extLst>
      <p:ext uri="{BB962C8B-B14F-4D97-AF65-F5344CB8AC3E}">
        <p14:creationId xmlns:p14="http://schemas.microsoft.com/office/powerpoint/2010/main" val="3076333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199" y="1019087"/>
            <a:ext cx="10096500" cy="1150907"/>
          </a:xfrm>
        </p:spPr>
        <p:txBody>
          <a:bodyPr>
            <a:normAutofit/>
          </a:bodyPr>
          <a:lstStyle/>
          <a:p>
            <a:pPr algn="ctr"/>
            <a:r>
              <a:rPr lang="en-US" dirty="0" smtClean="0"/>
              <a:t>The Racial Justice Act, 2020 AB 2542</a:t>
            </a:r>
            <a:endParaRPr lang="en-US" dirty="0"/>
          </a:p>
        </p:txBody>
      </p:sp>
      <p:sp>
        <p:nvSpPr>
          <p:cNvPr id="14" name="Content Placeholder 13"/>
          <p:cNvSpPr>
            <a:spLocks noGrp="1"/>
          </p:cNvSpPr>
          <p:nvPr>
            <p:ph idx="1"/>
          </p:nvPr>
        </p:nvSpPr>
        <p:spPr>
          <a:xfrm>
            <a:off x="941268" y="2019869"/>
            <a:ext cx="9128363" cy="4244453"/>
          </a:xfrm>
        </p:spPr>
        <p:txBody>
          <a:bodyPr>
            <a:normAutofit/>
          </a:bodyPr>
          <a:lstStyle/>
          <a:p>
            <a:pPr marL="0" indent="0" algn="ctr">
              <a:buNone/>
            </a:pPr>
            <a:r>
              <a:rPr lang="en-US" sz="4800" dirty="0" smtClean="0"/>
              <a:t>Discovery + Violation</a:t>
            </a:r>
          </a:p>
          <a:p>
            <a:pPr marL="0" indent="0" algn="ctr">
              <a:buNone/>
            </a:pPr>
            <a:r>
              <a:rPr lang="en-US" sz="4800" dirty="0" smtClean="0"/>
              <a:t>=</a:t>
            </a:r>
          </a:p>
          <a:p>
            <a:pPr marL="0" indent="0" algn="ctr">
              <a:buNone/>
            </a:pPr>
            <a:r>
              <a:rPr lang="en-US" sz="4800" dirty="0" smtClean="0"/>
              <a:t>Relief</a:t>
            </a:r>
            <a:endParaRPr lang="en-US" sz="4800" dirty="0"/>
          </a:p>
        </p:txBody>
      </p:sp>
    </p:spTree>
    <p:extLst>
      <p:ext uri="{BB962C8B-B14F-4D97-AF65-F5344CB8AC3E}">
        <p14:creationId xmlns:p14="http://schemas.microsoft.com/office/powerpoint/2010/main" val="20321257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394134"/>
            <a:ext cx="10096500" cy="1150907"/>
          </a:xfrm>
        </p:spPr>
        <p:txBody>
          <a:bodyPr>
            <a:normAutofit/>
          </a:bodyPr>
          <a:lstStyle/>
          <a:p>
            <a:r>
              <a:rPr lang="en-US" dirty="0" smtClean="0"/>
              <a:t>RJA Discovery</a:t>
            </a:r>
            <a:endParaRPr lang="en-US" dirty="0"/>
          </a:p>
        </p:txBody>
      </p:sp>
      <p:sp>
        <p:nvSpPr>
          <p:cNvPr id="14" name="Content Placeholder 13"/>
          <p:cNvSpPr>
            <a:spLocks noGrp="1"/>
          </p:cNvSpPr>
          <p:nvPr>
            <p:ph idx="1"/>
          </p:nvPr>
        </p:nvSpPr>
        <p:spPr>
          <a:xfrm>
            <a:off x="457201" y="1313029"/>
            <a:ext cx="5834418" cy="4727576"/>
          </a:xfrm>
        </p:spPr>
        <p:txBody>
          <a:bodyPr>
            <a:noAutofit/>
          </a:bodyPr>
          <a:lstStyle/>
          <a:p>
            <a:pPr marL="0" indent="0">
              <a:buNone/>
            </a:pPr>
            <a:r>
              <a:rPr lang="en-US" dirty="0" smtClean="0">
                <a:solidFill>
                  <a:schemeClr val="tx1"/>
                </a:solidFill>
              </a:rPr>
              <a:t>Penal Code section 745, </a:t>
            </a:r>
            <a:r>
              <a:rPr lang="en-US" dirty="0" err="1" smtClean="0">
                <a:solidFill>
                  <a:schemeClr val="tx1"/>
                </a:solidFill>
              </a:rPr>
              <a:t>sub’d</a:t>
            </a:r>
            <a:r>
              <a:rPr lang="en-US" dirty="0" smtClean="0">
                <a:solidFill>
                  <a:schemeClr val="tx1"/>
                </a:solidFill>
              </a:rPr>
              <a:t> d:</a:t>
            </a:r>
          </a:p>
          <a:p>
            <a:pPr marL="0" indent="0">
              <a:buNone/>
            </a:pPr>
            <a:r>
              <a:rPr lang="en-US" dirty="0">
                <a:solidFill>
                  <a:schemeClr val="tx1"/>
                </a:solidFill>
              </a:rPr>
              <a:t>A defendant may file a motion requesting disclosure to the defense of </a:t>
            </a:r>
            <a:r>
              <a:rPr lang="en-US" dirty="0">
                <a:solidFill>
                  <a:srgbClr val="FFFF00"/>
                </a:solidFill>
              </a:rPr>
              <a:t>all evidence relevant to a potential </a:t>
            </a:r>
            <a:r>
              <a:rPr lang="en-US" dirty="0">
                <a:solidFill>
                  <a:schemeClr val="tx1"/>
                </a:solidFill>
              </a:rPr>
              <a:t>violation of subdivision (a) in the possession or control of the state. A motion filed under this section shall describe the type of records or information the defendant seeks. Upon a showing of </a:t>
            </a:r>
            <a:r>
              <a:rPr lang="en-US" dirty="0">
                <a:solidFill>
                  <a:srgbClr val="FFFF00"/>
                </a:solidFill>
              </a:rPr>
              <a:t>good cause</a:t>
            </a:r>
            <a:r>
              <a:rPr lang="en-US" dirty="0">
                <a:solidFill>
                  <a:schemeClr val="tx1"/>
                </a:solidFill>
              </a:rPr>
              <a:t>, the court shall order the records to be released. Upon a showing of good cause, and if the records are not privileged, the court may permit the prosecution to redact information prior to disclosure.</a:t>
            </a:r>
            <a:endParaRPr lang="en-US" dirty="0" smtClean="0">
              <a:solidFill>
                <a:schemeClr val="tx1"/>
              </a:solidFill>
            </a:endParaRPr>
          </a:p>
          <a:p>
            <a:pPr marL="0" indent="0">
              <a:buNone/>
            </a:pPr>
            <a:endParaRPr lang="en-US" dirty="0"/>
          </a:p>
        </p:txBody>
      </p:sp>
      <p:pic>
        <p:nvPicPr>
          <p:cNvPr id="3" name="Picture 2"/>
          <p:cNvPicPr>
            <a:picLocks noChangeAspect="1"/>
          </p:cNvPicPr>
          <p:nvPr/>
        </p:nvPicPr>
        <p:blipFill>
          <a:blip r:embed="rId2"/>
          <a:stretch>
            <a:fillRect/>
          </a:stretch>
        </p:blipFill>
        <p:spPr>
          <a:xfrm>
            <a:off x="6498466" y="872462"/>
            <a:ext cx="5391150" cy="3448050"/>
          </a:xfrm>
          <a:prstGeom prst="rect">
            <a:avLst/>
          </a:prstGeom>
        </p:spPr>
      </p:pic>
    </p:spTree>
    <p:extLst>
      <p:ext uri="{BB962C8B-B14F-4D97-AF65-F5344CB8AC3E}">
        <p14:creationId xmlns:p14="http://schemas.microsoft.com/office/powerpoint/2010/main" val="3707522389"/>
      </p:ext>
    </p:extLst>
  </p:cSld>
  <p:clrMapOvr>
    <a:masterClrMapping/>
  </p:clrMapOvr>
</p:sld>
</file>

<file path=ppt/theme/theme1.xml><?xml version="1.0" encoding="utf-8"?>
<a:theme xmlns:a="http://schemas.openxmlformats.org/drawingml/2006/main" name="Vertical Lexicon design templat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pPr>
      <a:bodyPr rtlCol="0" anchor="ctr"/>
      <a:lstStyle>
        <a:defPPr algn="ctr">
          <a:defRPr dirty="0"/>
        </a:defPPr>
      </a:lstStyle>
      <a:style>
        <a:lnRef idx="2">
          <a:schemeClr val="accent2">
            <a:shade val="50000"/>
          </a:schemeClr>
        </a:lnRef>
        <a:fillRef idx="1">
          <a:schemeClr val="accent2"/>
        </a:fillRef>
        <a:effectRef idx="0">
          <a:schemeClr val="accent2"/>
        </a:effectRef>
        <a:fontRef idx="minor">
          <a:schemeClr val="lt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tx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name="Vertical lexicon design slides.potx" id="{49C7086D-B6BF-42C9-B2E9-7A6F5A963EAA}" vid="{839E83B1-FF0C-49E8-8563-59D864F05AE3}"/>
    </a:ext>
  </a:extLst>
</a:theme>
</file>

<file path=ppt/theme/theme2.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EBB951-DE64-4CB8-9E1C-184A357AD7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A1BD8E5-A18E-435C-B431-90A6B59F4B6F}">
  <ds:schemaRef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40262f94-9f35-4ac3-9a90-690165a166b7"/>
    <ds:schemaRef ds:uri="a4f35948-e619-41b3-aa29-22878b09cfd2"/>
    <ds:schemaRef ds:uri="http://www.w3.org/XML/1998/namespace"/>
  </ds:schemaRefs>
</ds:datastoreItem>
</file>

<file path=customXml/itemProps3.xml><?xml version="1.0" encoding="utf-8"?>
<ds:datastoreItem xmlns:ds="http://schemas.openxmlformats.org/officeDocument/2006/customXml" ds:itemID="{05EEE0F9-7BC9-4998-8617-7CC115AD97E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Vertical lexicon design slides</Template>
  <TotalTime>391</TotalTime>
  <Words>1816</Words>
  <Application>Microsoft Office PowerPoint</Application>
  <PresentationFormat>Widescreen</PresentationFormat>
  <Paragraphs>129</Paragraphs>
  <Slides>28</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Vertical Lexicon design template</vt:lpstr>
      <vt:lpstr>Litigating Racial Justice Act Issues in Criminal Law</vt:lpstr>
      <vt:lpstr>The Racial Justice Act, 2020 AB 2542</vt:lpstr>
      <vt:lpstr>Pre-RJA Equal Protection Claims</vt:lpstr>
      <vt:lpstr>Murgia Motions – Discriminatory Intact &amp; Impact</vt:lpstr>
      <vt:lpstr> McCleskey v. Kemp (1987) 481 U.S. 279</vt:lpstr>
      <vt:lpstr> U.S. v. Armstrong (1996) 517 U.S. 456</vt:lpstr>
      <vt:lpstr>The Racial Justice Act, 2020 AB 2542</vt:lpstr>
      <vt:lpstr>The Racial Justice Act, 2020 AB 2542</vt:lpstr>
      <vt:lpstr>RJA Discovery</vt:lpstr>
      <vt:lpstr>Young v. Superior Court (2022) 79 Cal.App.5th 138</vt:lpstr>
      <vt:lpstr>Young v. Superior Court (2022) 79 Cal.App.5th 138</vt:lpstr>
      <vt:lpstr>Relevance???</vt:lpstr>
      <vt:lpstr>RJA Violations</vt:lpstr>
      <vt:lpstr>What does a motion look like?</vt:lpstr>
      <vt:lpstr>The 745(a) Hearing</vt:lpstr>
      <vt:lpstr>RJA Violations</vt:lpstr>
      <vt:lpstr>What are the roadblocks?</vt:lpstr>
      <vt:lpstr>What are the roadblocks?</vt:lpstr>
      <vt:lpstr>What are the roadblocks?</vt:lpstr>
      <vt:lpstr>People v. Garcia (Nov. 10, 2022, A163046)  2022 Cal. App. LEXIS 927 </vt:lpstr>
      <vt:lpstr>The Road Forward</vt:lpstr>
      <vt:lpstr>Assembly Bill 256</vt:lpstr>
      <vt:lpstr>Statistical Data</vt:lpstr>
      <vt:lpstr>PowerPoint Presentation</vt:lpstr>
      <vt:lpstr>Catalyst Report</vt:lpstr>
      <vt:lpstr>PowerPoint Presentation</vt:lpstr>
      <vt:lpstr>2001 Sac PD Report</vt:lpstr>
      <vt:lpstr>PowerPoint Presentation</vt:lpstr>
    </vt:vector>
  </TitlesOfParts>
  <Company>County of Sacramento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Litigating Racial Justice Act Issues in Criminal Law</dc:title>
  <dc:creator>Stoller. John</dc:creator>
  <cp:lastModifiedBy>Stoller. John</cp:lastModifiedBy>
  <cp:revision>16</cp:revision>
  <dcterms:created xsi:type="dcterms:W3CDTF">2022-11-14T19:02:25Z</dcterms:created>
  <dcterms:modified xsi:type="dcterms:W3CDTF">2022-11-15T17:49:54Z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74067900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