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handoutMasterIdLst>
    <p:handoutMasterId r:id="rId66"/>
  </p:handoutMasterIdLst>
  <p:sldIdLst>
    <p:sldId id="256" r:id="rId2"/>
    <p:sldId id="264" r:id="rId3"/>
    <p:sldId id="262" r:id="rId4"/>
    <p:sldId id="263" r:id="rId5"/>
    <p:sldId id="292" r:id="rId6"/>
    <p:sldId id="257" r:id="rId7"/>
    <p:sldId id="258" r:id="rId8"/>
    <p:sldId id="267" r:id="rId9"/>
    <p:sldId id="272" r:id="rId10"/>
    <p:sldId id="304" r:id="rId11"/>
    <p:sldId id="273" r:id="rId12"/>
    <p:sldId id="333" r:id="rId13"/>
    <p:sldId id="334" r:id="rId14"/>
    <p:sldId id="335" r:id="rId15"/>
    <p:sldId id="336" r:id="rId16"/>
    <p:sldId id="337" r:id="rId17"/>
    <p:sldId id="288" r:id="rId18"/>
    <p:sldId id="305" r:id="rId19"/>
    <p:sldId id="283" r:id="rId20"/>
    <p:sldId id="275" r:id="rId21"/>
    <p:sldId id="285" r:id="rId22"/>
    <p:sldId id="286" r:id="rId23"/>
    <p:sldId id="326" r:id="rId24"/>
    <p:sldId id="289" r:id="rId25"/>
    <p:sldId id="274" r:id="rId26"/>
    <p:sldId id="276" r:id="rId27"/>
    <p:sldId id="270" r:id="rId28"/>
    <p:sldId id="331" r:id="rId29"/>
    <p:sldId id="290" r:id="rId30"/>
    <p:sldId id="268" r:id="rId31"/>
    <p:sldId id="280" r:id="rId32"/>
    <p:sldId id="281" r:id="rId33"/>
    <p:sldId id="293" r:id="rId34"/>
    <p:sldId id="294" r:id="rId35"/>
    <p:sldId id="339" r:id="rId36"/>
    <p:sldId id="341" r:id="rId37"/>
    <p:sldId id="342" r:id="rId38"/>
    <p:sldId id="307" r:id="rId39"/>
    <p:sldId id="297" r:id="rId40"/>
    <p:sldId id="302" r:id="rId41"/>
    <p:sldId id="303" r:id="rId42"/>
    <p:sldId id="291" r:id="rId43"/>
    <p:sldId id="310" r:id="rId44"/>
    <p:sldId id="312" r:id="rId45"/>
    <p:sldId id="311" r:id="rId46"/>
    <p:sldId id="308" r:id="rId47"/>
    <p:sldId id="309" r:id="rId48"/>
    <p:sldId id="318" r:id="rId49"/>
    <p:sldId id="316" r:id="rId50"/>
    <p:sldId id="317" r:id="rId51"/>
    <p:sldId id="266" r:id="rId52"/>
    <p:sldId id="259" r:id="rId53"/>
    <p:sldId id="260" r:id="rId54"/>
    <p:sldId id="261" r:id="rId55"/>
    <p:sldId id="300" r:id="rId56"/>
    <p:sldId id="301" r:id="rId57"/>
    <p:sldId id="320" r:id="rId58"/>
    <p:sldId id="321" r:id="rId59"/>
    <p:sldId id="322" r:id="rId60"/>
    <p:sldId id="319" r:id="rId61"/>
    <p:sldId id="299" r:id="rId62"/>
    <p:sldId id="324" r:id="rId63"/>
    <p:sldId id="323" r:id="rId64"/>
    <p:sldId id="325" r:id="rId65"/>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6" d="100"/>
          <a:sy n="76" d="100"/>
        </p:scale>
        <p:origin x="1085" y="67"/>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handoutMaster" Target="handoutMasters/handoutMaster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9E971C4E-265D-43A8-80EF-112450DB5815}" type="datetimeFigureOut">
              <a:rPr lang="en-US" smtClean="0"/>
              <a:t>2/5/2020</a:t>
            </a:fld>
            <a:endParaRPr lang="en-US" dirty="0"/>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A4F15C8D-B94F-4A41-8610-BCE992CB1DAA}" type="slidenum">
              <a:rPr lang="en-US" smtClean="0"/>
              <a:t>‹#›</a:t>
            </a:fld>
            <a:endParaRPr lang="en-US" dirty="0"/>
          </a:p>
        </p:txBody>
      </p:sp>
    </p:spTree>
    <p:extLst>
      <p:ext uri="{BB962C8B-B14F-4D97-AF65-F5344CB8AC3E}">
        <p14:creationId xmlns:p14="http://schemas.microsoft.com/office/powerpoint/2010/main" val="3362598066"/>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dirty="0"/>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2E35FAF7-0386-4CE4-BCAF-23185D5938E7}" type="datetimeFigureOut">
              <a:rPr lang="en-US" smtClean="0"/>
              <a:t>2/5/2020</a:t>
            </a:fld>
            <a:endParaRPr lang="en-US" dirty="0"/>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31637A68-25B3-4E1B-B066-6004E10B9365}" type="slidenum">
              <a:rPr lang="en-US" smtClean="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E35FAF7-0386-4CE4-BCAF-23185D5938E7}" type="datetimeFigureOut">
              <a:rPr lang="en-US" smtClean="0"/>
              <a:t>2/5/2020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1637A68-25B3-4E1B-B066-6004E10B9365}"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E35FAF7-0386-4CE4-BCAF-23185D5938E7}" type="datetimeFigureOut">
              <a:rPr lang="en-US" smtClean="0"/>
              <a:t>2/5/2020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1637A68-25B3-4E1B-B066-6004E10B9365}"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E35FAF7-0386-4CE4-BCAF-23185D5938E7}" type="datetimeFigureOut">
              <a:rPr lang="en-US" smtClean="0"/>
              <a:t>2/5/2020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1637A68-25B3-4E1B-B066-6004E10B9365}" type="slidenum">
              <a:rPr lang="en-US" smtClean="0"/>
              <a:t>‹#›</a:t>
            </a:fld>
            <a:endParaRPr lang="en-US" dirty="0"/>
          </a:p>
        </p:txBody>
      </p:sp>
      <p:sp>
        <p:nvSpPr>
          <p:cNvPr id="7" name="Title 6"/>
          <p:cNvSpPr>
            <a:spLocks noGrp="1"/>
          </p:cNvSpPr>
          <p:nvPr>
            <p:ph type="title"/>
          </p:nvPr>
        </p:nvSpPr>
        <p:spPr/>
        <p:txBody>
          <a:bodyPr rtlCol="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E35FAF7-0386-4CE4-BCAF-23185D5938E7}" type="datetimeFigureOut">
              <a:rPr lang="en-US" smtClean="0"/>
              <a:t>2/5/2020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1637A68-25B3-4E1B-B066-6004E10B9365}" type="slidenum">
              <a:rPr lang="en-US" smtClean="0"/>
              <a:t>‹#›</a:t>
            </a:fld>
            <a:endParaRPr lang="en-US" dirty="0"/>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dirty="0"/>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E35FAF7-0386-4CE4-BCAF-23185D5938E7}" type="datetimeFigureOut">
              <a:rPr lang="en-US" smtClean="0"/>
              <a:t>2/5/2020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1637A68-25B3-4E1B-B066-6004E10B9365}" type="slidenum">
              <a:rPr lang="en-US" smtClean="0"/>
              <a:t>‹#›</a:t>
            </a:fld>
            <a:endParaRPr lang="en-US" dirty="0"/>
          </a:p>
        </p:txBody>
      </p:sp>
      <p:sp>
        <p:nvSpPr>
          <p:cNvPr id="8" name="Title 7"/>
          <p:cNvSpPr>
            <a:spLocks noGrp="1"/>
          </p:cNvSpPr>
          <p:nvPr>
            <p:ph type="title"/>
          </p:nvPr>
        </p:nvSpPr>
        <p:spPr/>
        <p:txBody>
          <a:bodyPr rtlCol="0"/>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2E35FAF7-0386-4CE4-BCAF-23185D5938E7}" type="datetimeFigureOut">
              <a:rPr lang="en-US" smtClean="0"/>
              <a:t>2/5/2020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1637A68-25B3-4E1B-B066-6004E10B9365}" type="slidenum">
              <a:rPr lang="en-US" smtClean="0"/>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2E35FAF7-0386-4CE4-BCAF-23185D5938E7}" type="datetimeFigureOut">
              <a:rPr lang="en-US" smtClean="0"/>
              <a:t>2/5/2020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1637A68-25B3-4E1B-B066-6004E10B9365}" type="slidenum">
              <a:rPr lang="en-US" smtClean="0"/>
              <a:t>‹#›</a:t>
            </a:fld>
            <a:endParaRPr lang="en-US" dirty="0"/>
          </a:p>
        </p:txBody>
      </p:sp>
      <p:sp>
        <p:nvSpPr>
          <p:cNvPr id="6" name="Title 5"/>
          <p:cNvSpPr>
            <a:spLocks noGrp="1"/>
          </p:cNvSpPr>
          <p:nvPr>
            <p:ph type="title"/>
          </p:nvPr>
        </p:nvSpPr>
        <p:spPr/>
        <p:txBody>
          <a:bodyPr rtlCol="0"/>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35FAF7-0386-4CE4-BCAF-23185D5938E7}" type="datetimeFigureOut">
              <a:rPr lang="en-US" smtClean="0"/>
              <a:t>2/5/2020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1637A68-25B3-4E1B-B066-6004E10B9365}"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p>
            <a:fld id="{2E35FAF7-0386-4CE4-BCAF-23185D5938E7}" type="datetimeFigureOut">
              <a:rPr lang="en-US" smtClean="0"/>
              <a:t>2/5/2020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1637A68-25B3-4E1B-B066-6004E10B9365}" type="slidenum">
              <a:rPr lang="en-US" smtClean="0"/>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dirty="0"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E35FAF7-0386-4CE4-BCAF-23185D5938E7}" type="datetimeFigureOut">
              <a:rPr lang="en-US" smtClean="0"/>
              <a:t>2/5/2020</a:t>
            </a:fld>
            <a:endParaRPr lang="en-US" dirty="0"/>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dirty="0"/>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31637A68-25B3-4E1B-B066-6004E10B9365}" type="slidenum">
              <a:rPr lang="en-US" smtClean="0"/>
              <a:t>‹#›</a:t>
            </a:fld>
            <a:endParaRPr lang="en-US"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dirty="0"/>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dirty="0"/>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dirty="0"/>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E35FAF7-0386-4CE4-BCAF-23185D5938E7}" type="datetimeFigureOut">
              <a:rPr lang="en-US" smtClean="0"/>
              <a:t>2/5/2020</a:t>
            </a:fld>
            <a:endParaRPr lang="en-US" dirty="0"/>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dirty="0"/>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31637A68-25B3-4E1B-B066-6004E10B9365}"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12.jpg"/><Relationship Id="rId4" Type="http://schemas.openxmlformats.org/officeDocument/2006/relationships/image" Target="../media/image11.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0"/>
            <a:ext cx="7772400" cy="3505199"/>
          </a:xfrm>
        </p:spPr>
        <p:txBody>
          <a:bodyPr>
            <a:noAutofit/>
          </a:bodyPr>
          <a:lstStyle/>
          <a:p>
            <a:pPr algn="l"/>
            <a:r>
              <a:rPr lang="en-US" sz="4000" i="1" dirty="0">
                <a:effectLst/>
                <a:latin typeface="Times New Roman" panose="02020603050405020304" pitchFamily="18" charset="0"/>
                <a:cs typeface="Times New Roman" panose="02020603050405020304" pitchFamily="18" charset="0"/>
              </a:rPr>
              <a:t>How to Introduce Texts and Emails in </a:t>
            </a:r>
            <a:r>
              <a:rPr lang="en-US" sz="4000" i="1" dirty="0" smtClean="0">
                <a:effectLst/>
                <a:latin typeface="Times New Roman" panose="02020603050405020304" pitchFamily="18" charset="0"/>
                <a:cs typeface="Times New Roman" panose="02020603050405020304" pitchFamily="18" charset="0"/>
              </a:rPr>
              <a:t>Family Law Cases- Minimizing Conflict and Complying with the Evidence Code</a:t>
            </a:r>
            <a:endParaRPr lang="en-US" sz="4000" i="1" dirty="0">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685800" y="4114801"/>
            <a:ext cx="7772400" cy="696510"/>
          </a:xfrm>
        </p:spPr>
        <p:txBody>
          <a:bodyPr>
            <a:normAutofit fontScale="77500" lnSpcReduction="20000"/>
          </a:bodyPr>
          <a:lstStyle/>
          <a:p>
            <a:r>
              <a:rPr lang="en-US" dirty="0" smtClean="0"/>
              <a:t>Judge Jill Talley</a:t>
            </a:r>
          </a:p>
          <a:p>
            <a:r>
              <a:rPr lang="en-US" dirty="0" smtClean="0"/>
              <a:t>2/7/20</a:t>
            </a:r>
          </a:p>
          <a:p>
            <a:endParaRPr lang="en-US" dirty="0"/>
          </a:p>
        </p:txBody>
      </p:sp>
    </p:spTree>
    <p:extLst>
      <p:ext uri="{BB962C8B-B14F-4D97-AF65-F5344CB8AC3E}">
        <p14:creationId xmlns:p14="http://schemas.microsoft.com/office/powerpoint/2010/main" val="17819320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endParaRPr lang="en-US" sz="2400" b="1" dirty="0" smtClean="0"/>
          </a:p>
          <a:p>
            <a:r>
              <a:rPr lang="en-US" sz="2400" dirty="0" smtClean="0"/>
              <a:t>handwriting</a:t>
            </a:r>
            <a:r>
              <a:rPr lang="en-US" sz="2400" dirty="0"/>
              <a:t>, typewriting, printing, photostating, photographing, photocopying, transmitting by electronic mail or facsimile, and every other means of recording upon any tangible thing, any form of communication or representation, including letters, words, pictures, sounds, or symbols, or combinations thereof, and any record thereby created, regardless of the manner in which the record has been </a:t>
            </a:r>
            <a:r>
              <a:rPr lang="en-US" sz="2400" dirty="0" smtClean="0"/>
              <a:t>stored.</a:t>
            </a:r>
            <a:endParaRPr lang="en-US" sz="2400" dirty="0"/>
          </a:p>
        </p:txBody>
      </p:sp>
      <p:sp>
        <p:nvSpPr>
          <p:cNvPr id="3" name="Title 2"/>
          <p:cNvSpPr>
            <a:spLocks noGrp="1"/>
          </p:cNvSpPr>
          <p:nvPr>
            <p:ph type="title"/>
          </p:nvPr>
        </p:nvSpPr>
        <p:spPr/>
        <p:txBody>
          <a:bodyPr>
            <a:normAutofit fontScale="90000"/>
          </a:bodyPr>
          <a:lstStyle/>
          <a:p>
            <a:r>
              <a:rPr lang="en-US" dirty="0" smtClean="0"/>
              <a:t>Writing is broadly defined (</a:t>
            </a:r>
            <a:r>
              <a:rPr lang="en-US" dirty="0"/>
              <a:t>Evidence Code </a:t>
            </a:r>
            <a:r>
              <a:rPr lang="en-US" dirty="0" smtClean="0"/>
              <a:t>§ 250)</a:t>
            </a:r>
            <a:endParaRPr lang="en-US" dirty="0"/>
          </a:p>
        </p:txBody>
      </p:sp>
    </p:spTree>
    <p:extLst>
      <p:ext uri="{BB962C8B-B14F-4D97-AF65-F5344CB8AC3E}">
        <p14:creationId xmlns:p14="http://schemas.microsoft.com/office/powerpoint/2010/main" val="3353266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Text messages</a:t>
            </a:r>
          </a:p>
          <a:p>
            <a:r>
              <a:rPr lang="en-US" dirty="0" smtClean="0"/>
              <a:t>Emails</a:t>
            </a:r>
          </a:p>
          <a:p>
            <a:r>
              <a:rPr lang="en-US" dirty="0" smtClean="0"/>
              <a:t>Pictures</a:t>
            </a:r>
          </a:p>
          <a:p>
            <a:r>
              <a:rPr lang="en-US" dirty="0" smtClean="0"/>
              <a:t>Voicemails</a:t>
            </a:r>
          </a:p>
          <a:p>
            <a:r>
              <a:rPr lang="en-US" dirty="0" smtClean="0"/>
              <a:t>Videos</a:t>
            </a:r>
          </a:p>
          <a:p>
            <a:r>
              <a:rPr lang="en-US" dirty="0" smtClean="0"/>
              <a:t>Social media posts </a:t>
            </a:r>
          </a:p>
          <a:p>
            <a:r>
              <a:rPr lang="en-US" dirty="0" smtClean="0"/>
              <a:t>Instagram posts</a:t>
            </a:r>
          </a:p>
          <a:p>
            <a:r>
              <a:rPr lang="en-US" dirty="0" smtClean="0"/>
              <a:t>Facebook</a:t>
            </a:r>
          </a:p>
          <a:p>
            <a:r>
              <a:rPr lang="en-US" dirty="0" smtClean="0"/>
              <a:t>Twitter</a:t>
            </a:r>
          </a:p>
          <a:p>
            <a:pPr marL="109728" indent="0">
              <a:buNone/>
            </a:pPr>
            <a:endParaRPr lang="en-US" dirty="0" smtClean="0"/>
          </a:p>
        </p:txBody>
      </p:sp>
      <p:sp>
        <p:nvSpPr>
          <p:cNvPr id="3" name="Title 2"/>
          <p:cNvSpPr>
            <a:spLocks noGrp="1"/>
          </p:cNvSpPr>
          <p:nvPr>
            <p:ph type="title"/>
          </p:nvPr>
        </p:nvSpPr>
        <p:spPr/>
        <p:txBody>
          <a:bodyPr/>
          <a:lstStyle/>
          <a:p>
            <a:r>
              <a:rPr lang="en-US" dirty="0" smtClean="0"/>
              <a:t>Writing is broadly defined </a:t>
            </a:r>
            <a:endParaRPr lang="en-US" dirty="0"/>
          </a:p>
        </p:txBody>
      </p:sp>
    </p:spTree>
    <p:extLst>
      <p:ext uri="{BB962C8B-B14F-4D97-AF65-F5344CB8AC3E}">
        <p14:creationId xmlns:p14="http://schemas.microsoft.com/office/powerpoint/2010/main" val="23208468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information that is presented needs to be printed or transferred to a device that can be shared (flash drive) so that it can be presented in court to the judge and opposing counsel.</a:t>
            </a:r>
          </a:p>
          <a:p>
            <a:endParaRPr lang="en-US" dirty="0"/>
          </a:p>
          <a:p>
            <a:endParaRPr lang="en-US" dirty="0"/>
          </a:p>
          <a:p>
            <a:endParaRPr lang="en-US" dirty="0"/>
          </a:p>
        </p:txBody>
      </p:sp>
      <p:sp>
        <p:nvSpPr>
          <p:cNvPr id="3" name="Title 2"/>
          <p:cNvSpPr>
            <a:spLocks noGrp="1"/>
          </p:cNvSpPr>
          <p:nvPr>
            <p:ph type="title"/>
          </p:nvPr>
        </p:nvSpPr>
        <p:spPr/>
        <p:txBody>
          <a:bodyPr/>
          <a:lstStyle/>
          <a:p>
            <a:r>
              <a:rPr lang="en-US" dirty="0" smtClean="0"/>
              <a:t>Practical Pointer</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62600" y="4343400"/>
            <a:ext cx="2857500" cy="1600200"/>
          </a:xfrm>
          <a:prstGeom prst="rect">
            <a:avLst/>
          </a:prstGeom>
        </p:spPr>
      </p:pic>
    </p:spTree>
    <p:extLst>
      <p:ext uri="{BB962C8B-B14F-4D97-AF65-F5344CB8AC3E}">
        <p14:creationId xmlns:p14="http://schemas.microsoft.com/office/powerpoint/2010/main" val="20248434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Need to be printed- the Court will not allow you to admit a phone so either:</a:t>
            </a:r>
          </a:p>
          <a:p>
            <a:endParaRPr lang="en-US" dirty="0"/>
          </a:p>
          <a:p>
            <a:pPr lvl="1"/>
            <a:r>
              <a:rPr lang="en-US" dirty="0" smtClean="0"/>
              <a:t>Email the message to your email</a:t>
            </a:r>
          </a:p>
          <a:p>
            <a:pPr lvl="1"/>
            <a:endParaRPr lang="en-US" dirty="0"/>
          </a:p>
          <a:p>
            <a:pPr lvl="1"/>
            <a:r>
              <a:rPr lang="en-US" dirty="0" smtClean="0"/>
              <a:t>Take a screenshot of the conversations and email the screenshots to your email (make sure they are in order of messages received)</a:t>
            </a:r>
          </a:p>
          <a:p>
            <a:pPr lvl="1"/>
            <a:endParaRPr lang="en-US" dirty="0"/>
          </a:p>
          <a:p>
            <a:pPr lvl="1"/>
            <a:r>
              <a:rPr lang="en-US" dirty="0" smtClean="0"/>
              <a:t>Cell phone provider? </a:t>
            </a:r>
            <a:endParaRPr lang="en-US" dirty="0"/>
          </a:p>
          <a:p>
            <a:endParaRPr lang="en-US" dirty="0"/>
          </a:p>
        </p:txBody>
      </p:sp>
      <p:sp>
        <p:nvSpPr>
          <p:cNvPr id="3" name="Title 2"/>
          <p:cNvSpPr>
            <a:spLocks noGrp="1"/>
          </p:cNvSpPr>
          <p:nvPr>
            <p:ph type="title"/>
          </p:nvPr>
        </p:nvSpPr>
        <p:spPr/>
        <p:txBody>
          <a:bodyPr/>
          <a:lstStyle/>
          <a:p>
            <a:r>
              <a:rPr lang="en-US" dirty="0" smtClean="0"/>
              <a:t>Text Message</a:t>
            </a:r>
            <a:endParaRPr lang="en-US" dirty="0"/>
          </a:p>
        </p:txBody>
      </p:sp>
    </p:spTree>
    <p:extLst>
      <p:ext uri="{BB962C8B-B14F-4D97-AF65-F5344CB8AC3E}">
        <p14:creationId xmlns:p14="http://schemas.microsoft.com/office/powerpoint/2010/main" val="35176051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Need to be printed</a:t>
            </a:r>
          </a:p>
          <a:p>
            <a:endParaRPr lang="en-US" dirty="0"/>
          </a:p>
          <a:p>
            <a:r>
              <a:rPr lang="en-US" dirty="0" smtClean="0"/>
              <a:t>Must include: sender, recipient, and dates</a:t>
            </a:r>
          </a:p>
          <a:p>
            <a:endParaRPr lang="en-US" dirty="0"/>
          </a:p>
        </p:txBody>
      </p:sp>
      <p:sp>
        <p:nvSpPr>
          <p:cNvPr id="3" name="Title 2"/>
          <p:cNvSpPr>
            <a:spLocks noGrp="1"/>
          </p:cNvSpPr>
          <p:nvPr>
            <p:ph type="title"/>
          </p:nvPr>
        </p:nvSpPr>
        <p:spPr/>
        <p:txBody>
          <a:bodyPr/>
          <a:lstStyle/>
          <a:p>
            <a:r>
              <a:rPr lang="en-US" dirty="0" smtClean="0"/>
              <a:t>Emails</a:t>
            </a:r>
            <a:endParaRPr lang="en-US" dirty="0"/>
          </a:p>
        </p:txBody>
      </p:sp>
    </p:spTree>
    <p:extLst>
      <p:ext uri="{BB962C8B-B14F-4D97-AF65-F5344CB8AC3E}">
        <p14:creationId xmlns:p14="http://schemas.microsoft.com/office/powerpoint/2010/main" val="42286889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Needs to be transferred from the phone so it can be shared with opposing counsel and the court</a:t>
            </a:r>
          </a:p>
          <a:p>
            <a:endParaRPr lang="en-US" dirty="0"/>
          </a:p>
          <a:p>
            <a:r>
              <a:rPr lang="en-US" dirty="0" smtClean="0"/>
              <a:t>Transcribe any conversation</a:t>
            </a:r>
            <a:endParaRPr lang="en-US" dirty="0"/>
          </a:p>
        </p:txBody>
      </p:sp>
      <p:sp>
        <p:nvSpPr>
          <p:cNvPr id="3" name="Title 2"/>
          <p:cNvSpPr>
            <a:spLocks noGrp="1"/>
          </p:cNvSpPr>
          <p:nvPr>
            <p:ph type="title"/>
          </p:nvPr>
        </p:nvSpPr>
        <p:spPr/>
        <p:txBody>
          <a:bodyPr/>
          <a:lstStyle/>
          <a:p>
            <a:r>
              <a:rPr lang="en-US" dirty="0" smtClean="0"/>
              <a:t>Cell Phone Videos</a:t>
            </a:r>
            <a:endParaRPr lang="en-US" dirty="0"/>
          </a:p>
        </p:txBody>
      </p:sp>
    </p:spTree>
    <p:extLst>
      <p:ext uri="{BB962C8B-B14F-4D97-AF65-F5344CB8AC3E}">
        <p14:creationId xmlns:p14="http://schemas.microsoft.com/office/powerpoint/2010/main" val="41262931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Transcribe</a:t>
            </a:r>
          </a:p>
          <a:p>
            <a:endParaRPr lang="en-US" dirty="0"/>
          </a:p>
          <a:p>
            <a:r>
              <a:rPr lang="en-US" dirty="0" smtClean="0"/>
              <a:t>Provide the transcript and the recording to opposing counsel</a:t>
            </a:r>
            <a:endParaRPr lang="en-US" dirty="0"/>
          </a:p>
        </p:txBody>
      </p:sp>
      <p:sp>
        <p:nvSpPr>
          <p:cNvPr id="3" name="Title 2"/>
          <p:cNvSpPr>
            <a:spLocks noGrp="1"/>
          </p:cNvSpPr>
          <p:nvPr>
            <p:ph type="title"/>
          </p:nvPr>
        </p:nvSpPr>
        <p:spPr/>
        <p:txBody>
          <a:bodyPr/>
          <a:lstStyle/>
          <a:p>
            <a:r>
              <a:rPr lang="en-US" dirty="0" smtClean="0"/>
              <a:t>Voicemails</a:t>
            </a:r>
            <a:endParaRPr lang="en-US" dirty="0"/>
          </a:p>
        </p:txBody>
      </p:sp>
    </p:spTree>
    <p:extLst>
      <p:ext uri="{BB962C8B-B14F-4D97-AF65-F5344CB8AC3E}">
        <p14:creationId xmlns:p14="http://schemas.microsoft.com/office/powerpoint/2010/main" val="22901518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a:t>Relevance</a:t>
            </a:r>
          </a:p>
          <a:p>
            <a:endParaRPr lang="en-US" dirty="0"/>
          </a:p>
          <a:p>
            <a:r>
              <a:rPr lang="en-US" dirty="0"/>
              <a:t>Foundation</a:t>
            </a:r>
          </a:p>
          <a:p>
            <a:endParaRPr lang="en-US" dirty="0"/>
          </a:p>
          <a:p>
            <a:r>
              <a:rPr lang="en-US" dirty="0"/>
              <a:t>Hearsay</a:t>
            </a:r>
          </a:p>
          <a:p>
            <a:endParaRPr lang="en-US" dirty="0"/>
          </a:p>
          <a:p>
            <a:r>
              <a:rPr lang="en-US" dirty="0"/>
              <a:t>Other exclusions (privilege etc.)</a:t>
            </a:r>
          </a:p>
          <a:p>
            <a:endParaRPr lang="en-US" dirty="0"/>
          </a:p>
          <a:p>
            <a:r>
              <a:rPr lang="en-US" dirty="0"/>
              <a:t>Discretionary exclusions (Evidence Code §352)</a:t>
            </a:r>
          </a:p>
          <a:p>
            <a:pPr marL="109728" indent="0">
              <a:buNone/>
            </a:pPr>
            <a:endParaRPr lang="en-US" dirty="0"/>
          </a:p>
        </p:txBody>
      </p:sp>
      <p:sp>
        <p:nvSpPr>
          <p:cNvPr id="3" name="Title 2"/>
          <p:cNvSpPr>
            <a:spLocks noGrp="1"/>
          </p:cNvSpPr>
          <p:nvPr>
            <p:ph type="title"/>
          </p:nvPr>
        </p:nvSpPr>
        <p:spPr/>
        <p:txBody>
          <a:bodyPr/>
          <a:lstStyle/>
          <a:p>
            <a:r>
              <a:rPr lang="en-US" dirty="0" smtClean="0"/>
              <a:t>Analysis:</a:t>
            </a:r>
            <a:endParaRPr lang="en-US" dirty="0"/>
          </a:p>
        </p:txBody>
      </p:sp>
    </p:spTree>
    <p:extLst>
      <p:ext uri="{BB962C8B-B14F-4D97-AF65-F5344CB8AC3E}">
        <p14:creationId xmlns:p14="http://schemas.microsoft.com/office/powerpoint/2010/main" val="13068424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109728" indent="0">
              <a:buNone/>
            </a:pPr>
            <a:endParaRPr lang="en-US" dirty="0" smtClean="0"/>
          </a:p>
          <a:p>
            <a:r>
              <a:rPr lang="en-US" dirty="0" smtClean="0"/>
              <a:t>Discovery</a:t>
            </a:r>
          </a:p>
          <a:p>
            <a:endParaRPr lang="en-US" dirty="0"/>
          </a:p>
          <a:p>
            <a:endParaRPr lang="en-US" dirty="0" smtClean="0"/>
          </a:p>
          <a:p>
            <a:r>
              <a:rPr lang="en-US" dirty="0" smtClean="0"/>
              <a:t>Stipulations</a:t>
            </a:r>
            <a:endParaRPr lang="en-US" dirty="0"/>
          </a:p>
        </p:txBody>
      </p:sp>
      <p:sp>
        <p:nvSpPr>
          <p:cNvPr id="3" name="Title 2"/>
          <p:cNvSpPr>
            <a:spLocks noGrp="1"/>
          </p:cNvSpPr>
          <p:nvPr>
            <p:ph type="title"/>
          </p:nvPr>
        </p:nvSpPr>
        <p:spPr/>
        <p:txBody>
          <a:bodyPr/>
          <a:lstStyle/>
          <a:p>
            <a:r>
              <a:rPr lang="en-US" dirty="0" smtClean="0"/>
              <a:t>Potential Shortcuts:</a:t>
            </a:r>
            <a:endParaRPr lang="en-US" dirty="0"/>
          </a:p>
        </p:txBody>
      </p:sp>
    </p:spTree>
    <p:extLst>
      <p:ext uri="{BB962C8B-B14F-4D97-AF65-F5344CB8AC3E}">
        <p14:creationId xmlns:p14="http://schemas.microsoft.com/office/powerpoint/2010/main" val="9203026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Request for admissions </a:t>
            </a:r>
          </a:p>
          <a:p>
            <a:endParaRPr lang="en-US" dirty="0"/>
          </a:p>
          <a:p>
            <a:r>
              <a:rPr lang="en-US" dirty="0" smtClean="0"/>
              <a:t>Evidence Code § 1414</a:t>
            </a:r>
            <a:endParaRPr lang="en-US" dirty="0"/>
          </a:p>
        </p:txBody>
      </p:sp>
      <p:sp>
        <p:nvSpPr>
          <p:cNvPr id="3" name="Title 2"/>
          <p:cNvSpPr>
            <a:spLocks noGrp="1"/>
          </p:cNvSpPr>
          <p:nvPr>
            <p:ph type="title"/>
          </p:nvPr>
        </p:nvSpPr>
        <p:spPr/>
        <p:txBody>
          <a:bodyPr/>
          <a:lstStyle/>
          <a:p>
            <a:pPr algn="ctr"/>
            <a:r>
              <a:rPr lang="en-US" dirty="0" smtClean="0"/>
              <a:t>Discovery Tools</a:t>
            </a:r>
            <a:endParaRPr lang="en-US" dirty="0"/>
          </a:p>
        </p:txBody>
      </p:sp>
    </p:spTree>
    <p:extLst>
      <p:ext uri="{BB962C8B-B14F-4D97-AF65-F5344CB8AC3E}">
        <p14:creationId xmlns:p14="http://schemas.microsoft.com/office/powerpoint/2010/main" val="42807463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14400" y="1481138"/>
            <a:ext cx="6674908" cy="4525962"/>
          </a:xfrm>
        </p:spPr>
      </p:pic>
      <p:sp>
        <p:nvSpPr>
          <p:cNvPr id="3" name="Title 2"/>
          <p:cNvSpPr>
            <a:spLocks noGrp="1"/>
          </p:cNvSpPr>
          <p:nvPr>
            <p:ph type="title"/>
          </p:nvPr>
        </p:nvSpPr>
        <p:spPr/>
        <p:txBody>
          <a:bodyPr/>
          <a:lstStyle/>
          <a:p>
            <a:r>
              <a:rPr lang="en-US" dirty="0" smtClean="0"/>
              <a:t>Family Law Cases and Evidence</a:t>
            </a:r>
            <a:endParaRPr lang="en-US" dirty="0"/>
          </a:p>
        </p:txBody>
      </p:sp>
    </p:spTree>
    <p:extLst>
      <p:ext uri="{BB962C8B-B14F-4D97-AF65-F5344CB8AC3E}">
        <p14:creationId xmlns:p14="http://schemas.microsoft.com/office/powerpoint/2010/main" val="39338024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a:p>
          <a:p>
            <a:endParaRPr lang="en-US" dirty="0" smtClean="0"/>
          </a:p>
          <a:p>
            <a:endParaRPr lang="en-US" dirty="0"/>
          </a:p>
          <a:p>
            <a:pPr marL="109728" indent="0">
              <a:buNone/>
            </a:pPr>
            <a:endParaRPr lang="en-US" dirty="0"/>
          </a:p>
        </p:txBody>
      </p:sp>
      <p:sp>
        <p:nvSpPr>
          <p:cNvPr id="3" name="Title 2"/>
          <p:cNvSpPr>
            <a:spLocks noGrp="1"/>
          </p:cNvSpPr>
          <p:nvPr>
            <p:ph type="title"/>
          </p:nvPr>
        </p:nvSpPr>
        <p:spPr/>
        <p:txBody>
          <a:bodyPr>
            <a:normAutofit fontScale="90000"/>
          </a:bodyPr>
          <a:lstStyle/>
          <a:p>
            <a:r>
              <a:rPr lang="en-US" dirty="0" smtClean="0"/>
              <a:t>Request for Admissions- Genuineness of Documents</a:t>
            </a:r>
            <a:endParaRPr lang="en-US" dirty="0"/>
          </a:p>
        </p:txBody>
      </p:sp>
      <p:pic>
        <p:nvPicPr>
          <p:cNvPr id="102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1828800"/>
            <a:ext cx="6400800" cy="388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1437954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smtClean="0"/>
          </a:p>
          <a:p>
            <a:r>
              <a:rPr lang="en-US" i="1" dirty="0" smtClean="0"/>
              <a:t>You are requested to admit within 30 days after service… of this Requests for Admission that: </a:t>
            </a:r>
          </a:p>
          <a:p>
            <a:endParaRPr lang="en-US" dirty="0"/>
          </a:p>
          <a:p>
            <a:r>
              <a:rPr lang="en-US" dirty="0" smtClean="0"/>
              <a:t>2. □  The original of each of the following documents, copies of which are attached, is genuine (if more than one, number each document consecutively):</a:t>
            </a:r>
          </a:p>
          <a:p>
            <a:endParaRPr lang="en-US" dirty="0"/>
          </a:p>
          <a:p>
            <a:pPr marL="109728" indent="0">
              <a:buNone/>
            </a:pPr>
            <a:endParaRPr lang="en-US" dirty="0"/>
          </a:p>
        </p:txBody>
      </p:sp>
      <p:sp>
        <p:nvSpPr>
          <p:cNvPr id="3" name="Title 2"/>
          <p:cNvSpPr>
            <a:spLocks noGrp="1"/>
          </p:cNvSpPr>
          <p:nvPr>
            <p:ph type="title"/>
          </p:nvPr>
        </p:nvSpPr>
        <p:spPr/>
        <p:txBody>
          <a:bodyPr>
            <a:normAutofit fontScale="90000"/>
          </a:bodyPr>
          <a:lstStyle/>
          <a:p>
            <a:r>
              <a:rPr lang="en-US" dirty="0" smtClean="0"/>
              <a:t>Request for Admissions- Genuineness of Documents</a:t>
            </a:r>
            <a:endParaRPr lang="en-US" dirty="0"/>
          </a:p>
        </p:txBody>
      </p:sp>
    </p:spTree>
    <p:extLst>
      <p:ext uri="{BB962C8B-B14F-4D97-AF65-F5344CB8AC3E}">
        <p14:creationId xmlns:p14="http://schemas.microsoft.com/office/powerpoint/2010/main" val="39929497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smtClean="0"/>
          </a:p>
          <a:p>
            <a:r>
              <a:rPr lang="en-US" dirty="0" smtClean="0"/>
              <a:t>If the opposing party admits the genuineness of the documents = authenticity</a:t>
            </a:r>
            <a:r>
              <a:rPr lang="en-US" dirty="0"/>
              <a:t> </a:t>
            </a:r>
            <a:r>
              <a:rPr lang="en-US" dirty="0" smtClean="0"/>
              <a:t>= foundation.</a:t>
            </a:r>
          </a:p>
          <a:p>
            <a:endParaRPr lang="en-US" dirty="0"/>
          </a:p>
          <a:p>
            <a:r>
              <a:rPr lang="en-US" dirty="0" smtClean="0"/>
              <a:t>The opposing party can still object:</a:t>
            </a:r>
          </a:p>
          <a:p>
            <a:pPr lvl="1"/>
            <a:r>
              <a:rPr lang="en-US" dirty="0" smtClean="0"/>
              <a:t>Relevance</a:t>
            </a:r>
          </a:p>
          <a:p>
            <a:pPr lvl="1"/>
            <a:r>
              <a:rPr lang="en-US" dirty="0" smtClean="0"/>
              <a:t>Hearsay</a:t>
            </a:r>
          </a:p>
          <a:p>
            <a:pPr lvl="1"/>
            <a:r>
              <a:rPr lang="en-US" dirty="0" smtClean="0"/>
              <a:t>Evidence Code §352</a:t>
            </a:r>
            <a:endParaRPr lang="en-US" dirty="0"/>
          </a:p>
        </p:txBody>
      </p:sp>
      <p:sp>
        <p:nvSpPr>
          <p:cNvPr id="3" name="Title 2"/>
          <p:cNvSpPr>
            <a:spLocks noGrp="1"/>
          </p:cNvSpPr>
          <p:nvPr>
            <p:ph type="title"/>
          </p:nvPr>
        </p:nvSpPr>
        <p:spPr/>
        <p:txBody>
          <a:bodyPr>
            <a:normAutofit fontScale="90000"/>
          </a:bodyPr>
          <a:lstStyle/>
          <a:p>
            <a:r>
              <a:rPr lang="en-US" dirty="0" smtClean="0"/>
              <a:t>Request for Admissions- Genuineness of Documents</a:t>
            </a:r>
            <a:endParaRPr lang="en-US" dirty="0"/>
          </a:p>
        </p:txBody>
      </p:sp>
    </p:spTree>
    <p:extLst>
      <p:ext uri="{BB962C8B-B14F-4D97-AF65-F5344CB8AC3E}">
        <p14:creationId xmlns:p14="http://schemas.microsoft.com/office/powerpoint/2010/main" val="122075159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 writing may be authenticated by evidence that:</a:t>
            </a:r>
          </a:p>
          <a:p>
            <a:pPr marL="109728" indent="0">
              <a:buNone/>
            </a:pPr>
            <a:endParaRPr lang="en-US" dirty="0" smtClean="0"/>
          </a:p>
          <a:p>
            <a:r>
              <a:rPr lang="en-US" dirty="0" smtClean="0"/>
              <a:t>(a) The party against whom it is offered has at any time admitted its authenticity…</a:t>
            </a:r>
          </a:p>
          <a:p>
            <a:endParaRPr lang="en-US" dirty="0"/>
          </a:p>
          <a:p>
            <a:endParaRPr lang="en-US" dirty="0"/>
          </a:p>
          <a:p>
            <a:endParaRPr lang="en-US" dirty="0"/>
          </a:p>
        </p:txBody>
      </p:sp>
      <p:sp>
        <p:nvSpPr>
          <p:cNvPr id="3" name="Title 2"/>
          <p:cNvSpPr>
            <a:spLocks noGrp="1"/>
          </p:cNvSpPr>
          <p:nvPr>
            <p:ph type="title"/>
          </p:nvPr>
        </p:nvSpPr>
        <p:spPr/>
        <p:txBody>
          <a:bodyPr/>
          <a:lstStyle/>
          <a:p>
            <a:r>
              <a:rPr lang="en-US" dirty="0" smtClean="0"/>
              <a:t>Evidence Code § 1414</a:t>
            </a:r>
            <a:endParaRPr lang="en-US" dirty="0"/>
          </a:p>
        </p:txBody>
      </p:sp>
    </p:spTree>
    <p:extLst>
      <p:ext uri="{BB962C8B-B14F-4D97-AF65-F5344CB8AC3E}">
        <p14:creationId xmlns:p14="http://schemas.microsoft.com/office/powerpoint/2010/main" val="132745595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52600" y="1752601"/>
            <a:ext cx="5105400" cy="3886200"/>
          </a:xfrm>
        </p:spPr>
      </p:pic>
      <p:sp>
        <p:nvSpPr>
          <p:cNvPr id="3" name="Title 2"/>
          <p:cNvSpPr>
            <a:spLocks noGrp="1"/>
          </p:cNvSpPr>
          <p:nvPr>
            <p:ph type="title"/>
          </p:nvPr>
        </p:nvSpPr>
        <p:spPr/>
        <p:txBody>
          <a:bodyPr/>
          <a:lstStyle/>
          <a:p>
            <a:pPr algn="ctr"/>
            <a:r>
              <a:rPr lang="en-US" dirty="0" smtClean="0"/>
              <a:t>Trial Readiness</a:t>
            </a:r>
            <a:endParaRPr lang="en-US" dirty="0"/>
          </a:p>
        </p:txBody>
      </p:sp>
    </p:spTree>
    <p:extLst>
      <p:ext uri="{BB962C8B-B14F-4D97-AF65-F5344CB8AC3E}">
        <p14:creationId xmlns:p14="http://schemas.microsoft.com/office/powerpoint/2010/main" val="63585514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smtClean="0"/>
          </a:p>
          <a:p>
            <a:r>
              <a:rPr lang="en-US" dirty="0" smtClean="0"/>
              <a:t>The expectation is that parties to a family law dispute will meet and confer.</a:t>
            </a:r>
          </a:p>
          <a:p>
            <a:endParaRPr lang="en-US" dirty="0"/>
          </a:p>
          <a:p>
            <a:r>
              <a:rPr lang="en-US" dirty="0" smtClean="0"/>
              <a:t>The Court wants to parties to work out as much as they can informally. </a:t>
            </a:r>
          </a:p>
          <a:p>
            <a:endParaRPr lang="en-US" dirty="0"/>
          </a:p>
          <a:p>
            <a:pPr marL="109728" indent="0">
              <a:buNone/>
            </a:pPr>
            <a:endParaRPr lang="en-US" dirty="0"/>
          </a:p>
        </p:txBody>
      </p:sp>
      <p:sp>
        <p:nvSpPr>
          <p:cNvPr id="3" name="Title 2"/>
          <p:cNvSpPr>
            <a:spLocks noGrp="1"/>
          </p:cNvSpPr>
          <p:nvPr>
            <p:ph type="title"/>
          </p:nvPr>
        </p:nvSpPr>
        <p:spPr/>
        <p:txBody>
          <a:bodyPr/>
          <a:lstStyle/>
          <a:p>
            <a:pPr algn="ctr"/>
            <a:r>
              <a:rPr lang="en-US" dirty="0" smtClean="0"/>
              <a:t>The Meet and Confer Process</a:t>
            </a:r>
            <a:endParaRPr lang="en-US" dirty="0"/>
          </a:p>
        </p:txBody>
      </p:sp>
    </p:spTree>
    <p:extLst>
      <p:ext uri="{BB962C8B-B14F-4D97-AF65-F5344CB8AC3E}">
        <p14:creationId xmlns:p14="http://schemas.microsoft.com/office/powerpoint/2010/main" val="381369488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Reducing conflict is in the best interest of the children.</a:t>
            </a:r>
          </a:p>
          <a:p>
            <a:endParaRPr lang="en-US" dirty="0"/>
          </a:p>
          <a:p>
            <a:r>
              <a:rPr lang="en-US" dirty="0" smtClean="0"/>
              <a:t>Reducing conflict is in the best interest of the parties because it will preserve their assets.</a:t>
            </a:r>
          </a:p>
          <a:p>
            <a:endParaRPr lang="en-US" dirty="0"/>
          </a:p>
          <a:p>
            <a:r>
              <a:rPr lang="en-US" dirty="0" smtClean="0"/>
              <a:t>Reducing conflict reduces the costs of litigation.</a:t>
            </a:r>
          </a:p>
          <a:p>
            <a:endParaRPr lang="en-US" dirty="0"/>
          </a:p>
          <a:p>
            <a:pPr marL="109728" indent="0">
              <a:buNone/>
            </a:pPr>
            <a:endParaRPr lang="en-US" dirty="0"/>
          </a:p>
        </p:txBody>
      </p:sp>
      <p:sp>
        <p:nvSpPr>
          <p:cNvPr id="3" name="Title 2"/>
          <p:cNvSpPr>
            <a:spLocks noGrp="1"/>
          </p:cNvSpPr>
          <p:nvPr>
            <p:ph type="title"/>
          </p:nvPr>
        </p:nvSpPr>
        <p:spPr/>
        <p:txBody>
          <a:bodyPr/>
          <a:lstStyle/>
          <a:p>
            <a:r>
              <a:rPr lang="en-US" dirty="0" smtClean="0"/>
              <a:t>Stipulate to the admissibility?</a:t>
            </a:r>
            <a:endParaRPr lang="en-US" dirty="0"/>
          </a:p>
        </p:txBody>
      </p:sp>
    </p:spTree>
    <p:extLst>
      <p:ext uri="{BB962C8B-B14F-4D97-AF65-F5344CB8AC3E}">
        <p14:creationId xmlns:p14="http://schemas.microsoft.com/office/powerpoint/2010/main" val="416778116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smtClean="0"/>
          </a:p>
          <a:p>
            <a:r>
              <a:rPr lang="en-US" i="1" u="sng" dirty="0" smtClean="0"/>
              <a:t>Prior to trial:</a:t>
            </a:r>
          </a:p>
          <a:p>
            <a:endParaRPr lang="en-US" dirty="0"/>
          </a:p>
          <a:p>
            <a:r>
              <a:rPr lang="en-US" dirty="0" smtClean="0"/>
              <a:t>Sacramento County Local </a:t>
            </a:r>
            <a:r>
              <a:rPr lang="en-US" dirty="0"/>
              <a:t>Rule </a:t>
            </a:r>
            <a:r>
              <a:rPr lang="en-US" dirty="0" smtClean="0"/>
              <a:t>2.98(A):</a:t>
            </a:r>
          </a:p>
          <a:p>
            <a:endParaRPr lang="en-US" dirty="0"/>
          </a:p>
          <a:p>
            <a:r>
              <a:rPr lang="en-US" dirty="0" smtClean="0"/>
              <a:t>The parties shall meet and confer to identify those exhibits that may be admitted without objection and those exhibits as to which admissibility is contested.</a:t>
            </a:r>
            <a:endParaRPr lang="en-US" dirty="0"/>
          </a:p>
        </p:txBody>
      </p:sp>
      <p:sp>
        <p:nvSpPr>
          <p:cNvPr id="3" name="Title 2"/>
          <p:cNvSpPr>
            <a:spLocks noGrp="1"/>
          </p:cNvSpPr>
          <p:nvPr>
            <p:ph type="title"/>
          </p:nvPr>
        </p:nvSpPr>
        <p:spPr/>
        <p:txBody>
          <a:bodyPr>
            <a:normAutofit fontScale="90000"/>
          </a:bodyPr>
          <a:lstStyle/>
          <a:p>
            <a:r>
              <a:rPr lang="en-US" dirty="0" smtClean="0"/>
              <a:t>If The Text/ Email Is Not Impeachment: </a:t>
            </a:r>
            <a:endParaRPr lang="en-US" dirty="0"/>
          </a:p>
        </p:txBody>
      </p:sp>
    </p:spTree>
    <p:extLst>
      <p:ext uri="{BB962C8B-B14F-4D97-AF65-F5344CB8AC3E}">
        <p14:creationId xmlns:p14="http://schemas.microsoft.com/office/powerpoint/2010/main" val="5428487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smtClean="0"/>
          </a:p>
          <a:p>
            <a:endParaRPr lang="en-US" dirty="0"/>
          </a:p>
          <a:p>
            <a:r>
              <a:rPr lang="en-US" dirty="0" smtClean="0"/>
              <a:t>Propose a stipulation….</a:t>
            </a:r>
            <a:endParaRPr lang="en-US" dirty="0"/>
          </a:p>
        </p:txBody>
      </p:sp>
      <p:sp>
        <p:nvSpPr>
          <p:cNvPr id="3" name="Title 2"/>
          <p:cNvSpPr>
            <a:spLocks noGrp="1"/>
          </p:cNvSpPr>
          <p:nvPr>
            <p:ph type="title"/>
          </p:nvPr>
        </p:nvSpPr>
        <p:spPr/>
        <p:txBody>
          <a:bodyPr>
            <a:normAutofit fontScale="90000"/>
          </a:bodyPr>
          <a:lstStyle/>
          <a:p>
            <a:r>
              <a:rPr lang="en-US" dirty="0" smtClean="0"/>
              <a:t>After you share the proposed exhibit with counsel….</a:t>
            </a:r>
            <a:endParaRPr lang="en-US" dirty="0"/>
          </a:p>
        </p:txBody>
      </p:sp>
    </p:spTree>
    <p:extLst>
      <p:ext uri="{BB962C8B-B14F-4D97-AF65-F5344CB8AC3E}">
        <p14:creationId xmlns:p14="http://schemas.microsoft.com/office/powerpoint/2010/main" val="280601970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smtClean="0"/>
          </a:p>
          <a:p>
            <a:endParaRPr lang="en-US" dirty="0"/>
          </a:p>
          <a:p>
            <a:r>
              <a:rPr lang="en-US" dirty="0" smtClean="0"/>
              <a:t>Is the document relevant? </a:t>
            </a:r>
            <a:endParaRPr lang="en-US" dirty="0"/>
          </a:p>
        </p:txBody>
      </p:sp>
      <p:sp>
        <p:nvSpPr>
          <p:cNvPr id="3" name="Title 2"/>
          <p:cNvSpPr>
            <a:spLocks noGrp="1"/>
          </p:cNvSpPr>
          <p:nvPr>
            <p:ph type="title"/>
          </p:nvPr>
        </p:nvSpPr>
        <p:spPr/>
        <p:txBody>
          <a:bodyPr/>
          <a:lstStyle/>
          <a:p>
            <a:r>
              <a:rPr lang="en-US" dirty="0" smtClean="0"/>
              <a:t>If The Parties Will Not Stipulate</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91000" y="3276600"/>
            <a:ext cx="4495800" cy="2514600"/>
          </a:xfrm>
          <a:prstGeom prst="rect">
            <a:avLst/>
          </a:prstGeom>
        </p:spPr>
      </p:pic>
    </p:spTree>
    <p:extLst>
      <p:ext uri="{BB962C8B-B14F-4D97-AF65-F5344CB8AC3E}">
        <p14:creationId xmlns:p14="http://schemas.microsoft.com/office/powerpoint/2010/main" val="17111032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a:t>Text messages and information from Facebook and Twitter are increasingly being used as evidence in divorce cases, according to a survey of the American Academy of Matrimonial Lawyers.</a:t>
            </a:r>
          </a:p>
          <a:p>
            <a:endParaRPr lang="en-US" dirty="0"/>
          </a:p>
        </p:txBody>
      </p:sp>
      <p:sp>
        <p:nvSpPr>
          <p:cNvPr id="3" name="Title 2"/>
          <p:cNvSpPr>
            <a:spLocks noGrp="1"/>
          </p:cNvSpPr>
          <p:nvPr>
            <p:ph type="title"/>
          </p:nvPr>
        </p:nvSpPr>
        <p:spPr/>
        <p:txBody>
          <a:bodyPr/>
          <a:lstStyle/>
          <a:p>
            <a:pPr algn="ctr"/>
            <a:r>
              <a:rPr lang="en-US" dirty="0" smtClean="0"/>
              <a:t>Electronic Evidence</a:t>
            </a:r>
            <a:endParaRPr lang="en-US" dirty="0"/>
          </a:p>
        </p:txBody>
      </p:sp>
    </p:spTree>
    <p:extLst>
      <p:ext uri="{BB962C8B-B14F-4D97-AF65-F5344CB8AC3E}">
        <p14:creationId xmlns:p14="http://schemas.microsoft.com/office/powerpoint/2010/main" val="221918998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Only relevant evidence is admissible. </a:t>
            </a:r>
          </a:p>
          <a:p>
            <a:endParaRPr lang="en-US" dirty="0"/>
          </a:p>
          <a:p>
            <a:r>
              <a:rPr lang="en-US" dirty="0" smtClean="0"/>
              <a:t>Does it make a material fact more or less likely? (Evidence Code </a:t>
            </a:r>
            <a:r>
              <a:rPr lang="en-US" dirty="0"/>
              <a:t>§ </a:t>
            </a:r>
            <a:r>
              <a:rPr lang="en-US" dirty="0" smtClean="0"/>
              <a:t>350).  </a:t>
            </a:r>
            <a:endParaRPr lang="en-US" dirty="0"/>
          </a:p>
          <a:p>
            <a:pPr marL="109728" indent="0">
              <a:buNone/>
            </a:pPr>
            <a:endParaRPr lang="en-US" dirty="0"/>
          </a:p>
          <a:p>
            <a:r>
              <a:rPr lang="en-US" dirty="0" smtClean="0"/>
              <a:t>Is it unfairly prejudicial (Evidence Code, § 352)</a:t>
            </a:r>
            <a:endParaRPr lang="en-US" dirty="0"/>
          </a:p>
        </p:txBody>
      </p:sp>
      <p:sp>
        <p:nvSpPr>
          <p:cNvPr id="3" name="Title 2"/>
          <p:cNvSpPr>
            <a:spLocks noGrp="1"/>
          </p:cNvSpPr>
          <p:nvPr>
            <p:ph type="title"/>
          </p:nvPr>
        </p:nvSpPr>
        <p:spPr/>
        <p:txBody>
          <a:bodyPr/>
          <a:lstStyle/>
          <a:p>
            <a:r>
              <a:rPr lang="en-US" dirty="0" smtClean="0"/>
              <a:t>Relevance</a:t>
            </a:r>
            <a:endParaRPr lang="en-US" dirty="0"/>
          </a:p>
        </p:txBody>
      </p:sp>
    </p:spTree>
    <p:extLst>
      <p:ext uri="{BB962C8B-B14F-4D97-AF65-F5344CB8AC3E}">
        <p14:creationId xmlns:p14="http://schemas.microsoft.com/office/powerpoint/2010/main" val="139168788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109728" indent="0">
              <a:buNone/>
            </a:pPr>
            <a:endParaRPr lang="en-US" dirty="0" smtClean="0"/>
          </a:p>
          <a:p>
            <a:r>
              <a:rPr lang="en-US" dirty="0" smtClean="0"/>
              <a:t>Is it worth it?</a:t>
            </a:r>
          </a:p>
          <a:p>
            <a:endParaRPr lang="en-US" dirty="0"/>
          </a:p>
          <a:p>
            <a:r>
              <a:rPr lang="en-US" dirty="0" smtClean="0"/>
              <a:t>Will it open the door to more problematic facts for your client? </a:t>
            </a:r>
          </a:p>
          <a:p>
            <a:endParaRPr lang="en-US" dirty="0"/>
          </a:p>
          <a:p>
            <a:r>
              <a:rPr lang="en-US" dirty="0" smtClean="0"/>
              <a:t>Do you have the full story- Do you have all of the text messages and emails?</a:t>
            </a:r>
            <a:endParaRPr lang="en-US" dirty="0"/>
          </a:p>
        </p:txBody>
      </p:sp>
      <p:sp>
        <p:nvSpPr>
          <p:cNvPr id="3" name="Title 2"/>
          <p:cNvSpPr>
            <a:spLocks noGrp="1"/>
          </p:cNvSpPr>
          <p:nvPr>
            <p:ph type="title"/>
          </p:nvPr>
        </p:nvSpPr>
        <p:spPr/>
        <p:txBody>
          <a:bodyPr>
            <a:normAutofit fontScale="90000"/>
          </a:bodyPr>
          <a:lstStyle/>
          <a:p>
            <a:r>
              <a:rPr lang="en-US" dirty="0" smtClean="0"/>
              <a:t>Additional Analysis: Family Law Disputes</a:t>
            </a:r>
            <a:endParaRPr lang="en-US" dirty="0"/>
          </a:p>
        </p:txBody>
      </p:sp>
    </p:spTree>
    <p:extLst>
      <p:ext uri="{BB962C8B-B14F-4D97-AF65-F5344CB8AC3E}">
        <p14:creationId xmlns:p14="http://schemas.microsoft.com/office/powerpoint/2010/main" val="428589725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smtClean="0"/>
          </a:p>
          <a:p>
            <a:r>
              <a:rPr lang="en-US" dirty="0" smtClean="0"/>
              <a:t>Can you lay the foundation? </a:t>
            </a:r>
          </a:p>
          <a:p>
            <a:endParaRPr lang="en-US" dirty="0"/>
          </a:p>
          <a:p>
            <a:pPr lvl="1"/>
            <a:r>
              <a:rPr lang="en-US" dirty="0" smtClean="0"/>
              <a:t>Remember Shortcuts:  Stipulation/ RFAs (Evidence Code § 1414)</a:t>
            </a:r>
            <a:endParaRPr lang="en-US" dirty="0"/>
          </a:p>
        </p:txBody>
      </p:sp>
      <p:sp>
        <p:nvSpPr>
          <p:cNvPr id="3" name="Title 2"/>
          <p:cNvSpPr>
            <a:spLocks noGrp="1"/>
          </p:cNvSpPr>
          <p:nvPr>
            <p:ph type="title"/>
          </p:nvPr>
        </p:nvSpPr>
        <p:spPr/>
        <p:txBody>
          <a:bodyPr>
            <a:normAutofit fontScale="90000"/>
          </a:bodyPr>
          <a:lstStyle/>
          <a:p>
            <a:r>
              <a:rPr lang="en-US" dirty="0" smtClean="0"/>
              <a:t>Once you have established relevance….</a:t>
            </a:r>
            <a:endParaRPr lang="en-US" dirty="0"/>
          </a:p>
        </p:txBody>
      </p:sp>
    </p:spTree>
    <p:extLst>
      <p:ext uri="{BB962C8B-B14F-4D97-AF65-F5344CB8AC3E}">
        <p14:creationId xmlns:p14="http://schemas.microsoft.com/office/powerpoint/2010/main" val="346007514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a:p>
          <a:p>
            <a:r>
              <a:rPr lang="en-US" dirty="0" smtClean="0"/>
              <a:t>Authentication of a writing means </a:t>
            </a:r>
          </a:p>
          <a:p>
            <a:pPr marL="109728" indent="0">
              <a:buNone/>
            </a:pPr>
            <a:endParaRPr lang="en-US" dirty="0" smtClean="0"/>
          </a:p>
          <a:p>
            <a:pPr marL="109728" indent="0">
              <a:buNone/>
            </a:pPr>
            <a:r>
              <a:rPr lang="en-US" dirty="0" smtClean="0"/>
              <a:t>(a) the introduction of evidence sufficient to sustain a finding that it is the writing that the proponent of the evidence claims it is or </a:t>
            </a:r>
          </a:p>
          <a:p>
            <a:pPr marL="109728" indent="0">
              <a:buNone/>
            </a:pPr>
            <a:endParaRPr lang="en-US" dirty="0" smtClean="0"/>
          </a:p>
          <a:p>
            <a:pPr marL="109728" indent="0">
              <a:buNone/>
            </a:pPr>
            <a:r>
              <a:rPr lang="en-US" dirty="0" smtClean="0"/>
              <a:t>(b) the establishment of such facts by any other means provided by law</a:t>
            </a:r>
          </a:p>
        </p:txBody>
      </p:sp>
      <p:sp>
        <p:nvSpPr>
          <p:cNvPr id="3" name="Title 2"/>
          <p:cNvSpPr>
            <a:spLocks noGrp="1"/>
          </p:cNvSpPr>
          <p:nvPr>
            <p:ph type="title"/>
          </p:nvPr>
        </p:nvSpPr>
        <p:spPr/>
        <p:txBody>
          <a:bodyPr>
            <a:normAutofit fontScale="90000"/>
          </a:bodyPr>
          <a:lstStyle/>
          <a:p>
            <a:r>
              <a:rPr lang="en-US" sz="3100" dirty="0" smtClean="0"/>
              <a:t/>
            </a:r>
            <a:br>
              <a:rPr lang="en-US" sz="3100" dirty="0" smtClean="0"/>
            </a:br>
            <a:r>
              <a:rPr lang="en-US" sz="3100" dirty="0" smtClean="0"/>
              <a:t>Foundation</a:t>
            </a:r>
            <a:r>
              <a:rPr lang="en-US" sz="3100" dirty="0" smtClean="0">
                <a:sym typeface="Wingdings" panose="05000000000000000000" pitchFamily="2" charset="2"/>
              </a:rPr>
              <a:t> </a:t>
            </a:r>
            <a:r>
              <a:rPr lang="en-US" sz="3100" dirty="0" smtClean="0"/>
              <a:t>Evidence </a:t>
            </a:r>
            <a:r>
              <a:rPr lang="en-US" sz="3100" dirty="0"/>
              <a:t>Code § </a:t>
            </a:r>
            <a:r>
              <a:rPr lang="en-US" sz="3100" dirty="0" smtClean="0"/>
              <a:t>1400</a:t>
            </a:r>
            <a:r>
              <a:rPr lang="en-US" dirty="0"/>
              <a:t/>
            </a:r>
            <a:br>
              <a:rPr lang="en-US" dirty="0"/>
            </a:br>
            <a:endParaRPr lang="en-US" dirty="0"/>
          </a:p>
        </p:txBody>
      </p:sp>
    </p:spTree>
    <p:extLst>
      <p:ext uri="{BB962C8B-B14F-4D97-AF65-F5344CB8AC3E}">
        <p14:creationId xmlns:p14="http://schemas.microsoft.com/office/powerpoint/2010/main" val="232522758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a:p>
          <a:p>
            <a:pPr marL="109728" indent="0">
              <a:buNone/>
            </a:pPr>
            <a:r>
              <a:rPr lang="en-US" dirty="0" smtClean="0"/>
              <a:t>(a) Authentication of a writing is required before it may be received in evidence.</a:t>
            </a:r>
          </a:p>
          <a:p>
            <a:pPr marL="109728" indent="0">
              <a:buNone/>
            </a:pPr>
            <a:endParaRPr lang="en-US" dirty="0" smtClean="0"/>
          </a:p>
          <a:p>
            <a:pPr marL="109728" indent="0">
              <a:buNone/>
            </a:pPr>
            <a:r>
              <a:rPr lang="en-US" dirty="0" smtClean="0"/>
              <a:t>(b) Authentication of a writing is required before secondary evidence of its content may received in evidence.</a:t>
            </a:r>
          </a:p>
        </p:txBody>
      </p:sp>
      <p:sp>
        <p:nvSpPr>
          <p:cNvPr id="3" name="Title 2"/>
          <p:cNvSpPr>
            <a:spLocks noGrp="1"/>
          </p:cNvSpPr>
          <p:nvPr>
            <p:ph type="title"/>
          </p:nvPr>
        </p:nvSpPr>
        <p:spPr/>
        <p:txBody>
          <a:bodyPr>
            <a:normAutofit fontScale="90000"/>
          </a:bodyPr>
          <a:lstStyle/>
          <a:p>
            <a:r>
              <a:rPr lang="en-US" sz="3100" dirty="0" smtClean="0"/>
              <a:t/>
            </a:r>
            <a:br>
              <a:rPr lang="en-US" sz="3100" dirty="0" smtClean="0"/>
            </a:br>
            <a:r>
              <a:rPr lang="en-US" sz="3100" dirty="0" smtClean="0"/>
              <a:t>Foundation</a:t>
            </a:r>
            <a:r>
              <a:rPr lang="en-US" sz="3100" dirty="0" smtClean="0">
                <a:sym typeface="Wingdings" panose="05000000000000000000" pitchFamily="2" charset="2"/>
              </a:rPr>
              <a:t> </a:t>
            </a:r>
            <a:r>
              <a:rPr lang="en-US" sz="3100" dirty="0" smtClean="0"/>
              <a:t>Evidence </a:t>
            </a:r>
            <a:r>
              <a:rPr lang="en-US" sz="3100" dirty="0"/>
              <a:t>Code § </a:t>
            </a:r>
            <a:r>
              <a:rPr lang="en-US" sz="3100" dirty="0" smtClean="0"/>
              <a:t>1401</a:t>
            </a:r>
            <a:r>
              <a:rPr lang="en-US" dirty="0"/>
              <a:t/>
            </a:r>
            <a:br>
              <a:rPr lang="en-US" dirty="0"/>
            </a:br>
            <a:endParaRPr lang="en-US" dirty="0"/>
          </a:p>
        </p:txBody>
      </p:sp>
    </p:spTree>
    <p:extLst>
      <p:ext uri="{BB962C8B-B14F-4D97-AF65-F5344CB8AC3E}">
        <p14:creationId xmlns:p14="http://schemas.microsoft.com/office/powerpoint/2010/main" val="78605767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A writing </a:t>
            </a:r>
            <a:r>
              <a:rPr lang="en-US" dirty="0"/>
              <a:t>is authenticated by introducing sufficient evidence to sustain a finding that “it is the writing that the proponent of the evidence claims it is.” (Evid. Code, § 1400(a</a:t>
            </a:r>
            <a:r>
              <a:rPr lang="en-US" dirty="0" smtClean="0"/>
              <a:t>).)</a:t>
            </a:r>
            <a:endParaRPr lang="en-US" dirty="0"/>
          </a:p>
        </p:txBody>
      </p:sp>
      <p:sp>
        <p:nvSpPr>
          <p:cNvPr id="3" name="Title 2"/>
          <p:cNvSpPr>
            <a:spLocks noGrp="1"/>
          </p:cNvSpPr>
          <p:nvPr>
            <p:ph type="title"/>
          </p:nvPr>
        </p:nvSpPr>
        <p:spPr/>
        <p:txBody>
          <a:bodyPr/>
          <a:lstStyle/>
          <a:p>
            <a:r>
              <a:rPr lang="en-US" dirty="0" smtClean="0"/>
              <a:t>Foundation</a:t>
            </a:r>
            <a:endParaRPr lang="en-US" dirty="0"/>
          </a:p>
        </p:txBody>
      </p:sp>
    </p:spTree>
    <p:extLst>
      <p:ext uri="{BB962C8B-B14F-4D97-AF65-F5344CB8AC3E}">
        <p14:creationId xmlns:p14="http://schemas.microsoft.com/office/powerpoint/2010/main" val="68264760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a:t>In other words, a connection must be made between the document and the person, place, or thing to which it relates. </a:t>
            </a:r>
          </a:p>
        </p:txBody>
      </p:sp>
      <p:sp>
        <p:nvSpPr>
          <p:cNvPr id="3" name="Title 2"/>
          <p:cNvSpPr>
            <a:spLocks noGrp="1"/>
          </p:cNvSpPr>
          <p:nvPr>
            <p:ph type="title"/>
          </p:nvPr>
        </p:nvSpPr>
        <p:spPr/>
        <p:txBody>
          <a:bodyPr/>
          <a:lstStyle/>
          <a:p>
            <a:r>
              <a:rPr lang="en-US" dirty="0" smtClean="0"/>
              <a:t>Foundation</a:t>
            </a:r>
            <a:endParaRPr lang="en-US" dirty="0"/>
          </a:p>
        </p:txBody>
      </p:sp>
    </p:spTree>
    <p:extLst>
      <p:ext uri="{BB962C8B-B14F-4D97-AF65-F5344CB8AC3E}">
        <p14:creationId xmlns:p14="http://schemas.microsoft.com/office/powerpoint/2010/main" val="79669433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a:t>Authentication can be accomplished through direct evidence, such as testimony by the creator of the document, or through circumstantial evidence, by demonstrating that the document contains information only the creator would know. (Evid. Code, § 1421.)</a:t>
            </a:r>
          </a:p>
        </p:txBody>
      </p:sp>
      <p:sp>
        <p:nvSpPr>
          <p:cNvPr id="3" name="Title 2"/>
          <p:cNvSpPr>
            <a:spLocks noGrp="1"/>
          </p:cNvSpPr>
          <p:nvPr>
            <p:ph type="title"/>
          </p:nvPr>
        </p:nvSpPr>
        <p:spPr/>
        <p:txBody>
          <a:bodyPr/>
          <a:lstStyle/>
          <a:p>
            <a:r>
              <a:rPr lang="en-US" dirty="0" smtClean="0"/>
              <a:t>Foundation</a:t>
            </a:r>
            <a:endParaRPr lang="en-US" dirty="0"/>
          </a:p>
        </p:txBody>
      </p:sp>
    </p:spTree>
    <p:extLst>
      <p:ext uri="{BB962C8B-B14F-4D97-AF65-F5344CB8AC3E}">
        <p14:creationId xmlns:p14="http://schemas.microsoft.com/office/powerpoint/2010/main" val="18497975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half" idx="1"/>
          </p:nvPr>
        </p:nvSpPr>
        <p:spPr/>
        <p:txBody>
          <a:bodyPr>
            <a:normAutofit fontScale="92500" lnSpcReduction="10000"/>
          </a:bodyPr>
          <a:lstStyle/>
          <a:p>
            <a:pPr lvl="1"/>
            <a:r>
              <a:rPr lang="en-US" dirty="0"/>
              <a:t>Testimony by the </a:t>
            </a:r>
            <a:r>
              <a:rPr lang="en-US" dirty="0" smtClean="0"/>
              <a:t>author</a:t>
            </a:r>
          </a:p>
          <a:p>
            <a:pPr lvl="1"/>
            <a:endParaRPr lang="en-US" dirty="0"/>
          </a:p>
          <a:p>
            <a:pPr lvl="1"/>
            <a:r>
              <a:rPr lang="en-US" dirty="0"/>
              <a:t>Testimony by witnesses who saw the </a:t>
            </a:r>
            <a:r>
              <a:rPr lang="en-US" dirty="0" smtClean="0"/>
              <a:t>execution</a:t>
            </a:r>
          </a:p>
          <a:p>
            <a:pPr lvl="1"/>
            <a:endParaRPr lang="en-US" dirty="0"/>
          </a:p>
          <a:p>
            <a:pPr lvl="1"/>
            <a:r>
              <a:rPr lang="en-US" dirty="0"/>
              <a:t>Testimony by a person who received the </a:t>
            </a:r>
            <a:r>
              <a:rPr lang="en-US" dirty="0" smtClean="0"/>
              <a:t>writing</a:t>
            </a:r>
          </a:p>
          <a:p>
            <a:pPr lvl="1"/>
            <a:endParaRPr lang="en-US" dirty="0"/>
          </a:p>
          <a:p>
            <a:pPr lvl="1"/>
            <a:r>
              <a:rPr lang="en-US" dirty="0"/>
              <a:t>Authentication by proof of reply</a:t>
            </a:r>
          </a:p>
          <a:p>
            <a:pPr lvl="1"/>
            <a:endParaRPr lang="en-US" dirty="0"/>
          </a:p>
          <a:p>
            <a:endParaRPr lang="en-US" dirty="0"/>
          </a:p>
        </p:txBody>
      </p:sp>
      <p:sp>
        <p:nvSpPr>
          <p:cNvPr id="6" name="Content Placeholder 5"/>
          <p:cNvSpPr>
            <a:spLocks noGrp="1"/>
          </p:cNvSpPr>
          <p:nvPr>
            <p:ph sz="half" idx="2"/>
          </p:nvPr>
        </p:nvSpPr>
        <p:spPr/>
        <p:txBody>
          <a:bodyPr>
            <a:normAutofit fontScale="92500" lnSpcReduction="10000"/>
          </a:bodyPr>
          <a:lstStyle/>
          <a:p>
            <a:pPr marL="228600" lvl="1" indent="0"/>
            <a:r>
              <a:rPr lang="en-US" dirty="0" smtClean="0"/>
              <a:t> Writing </a:t>
            </a:r>
            <a:r>
              <a:rPr lang="en-US" dirty="0"/>
              <a:t>accepted and acted on by opposing party </a:t>
            </a:r>
          </a:p>
          <a:p>
            <a:pPr lvl="1"/>
            <a:endParaRPr lang="en-US" dirty="0" smtClean="0"/>
          </a:p>
          <a:p>
            <a:pPr marL="228600" lvl="1" indent="0"/>
            <a:r>
              <a:rPr lang="en-US" dirty="0" smtClean="0"/>
              <a:t> Writing </a:t>
            </a:r>
            <a:r>
              <a:rPr lang="en-US" dirty="0"/>
              <a:t>refers to or states matters that are unlikely to be known to anyone other than the person who is claimed by the proponent to be the author of the </a:t>
            </a:r>
            <a:r>
              <a:rPr lang="en-US" dirty="0" smtClean="0"/>
              <a:t>writing</a:t>
            </a:r>
          </a:p>
          <a:p>
            <a:pPr marL="228600" lvl="1" indent="0"/>
            <a:endParaRPr lang="en-US" dirty="0"/>
          </a:p>
          <a:p>
            <a:pPr marL="228600" lvl="1" indent="0" algn="r">
              <a:buNone/>
            </a:pPr>
            <a:endParaRPr lang="en-US" sz="1900" dirty="0" smtClean="0"/>
          </a:p>
          <a:p>
            <a:pPr marL="228600" lvl="1" indent="0" algn="r">
              <a:buNone/>
            </a:pPr>
            <a:r>
              <a:rPr lang="en-US" sz="1900" i="1" dirty="0" smtClean="0"/>
              <a:t>Evidence </a:t>
            </a:r>
            <a:r>
              <a:rPr lang="en-US" sz="1900" i="1" dirty="0"/>
              <a:t>Code § 1413-1421</a:t>
            </a:r>
          </a:p>
          <a:p>
            <a:pPr marL="228600" lvl="1" indent="0"/>
            <a:endParaRPr lang="en-US" dirty="0"/>
          </a:p>
          <a:p>
            <a:endParaRPr lang="en-US" dirty="0"/>
          </a:p>
        </p:txBody>
      </p:sp>
      <p:sp>
        <p:nvSpPr>
          <p:cNvPr id="4" name="Title 3"/>
          <p:cNvSpPr>
            <a:spLocks noGrp="1"/>
          </p:cNvSpPr>
          <p:nvPr>
            <p:ph type="title"/>
          </p:nvPr>
        </p:nvSpPr>
        <p:spPr/>
        <p:txBody>
          <a:bodyPr>
            <a:normAutofit fontScale="90000"/>
          </a:bodyPr>
          <a:lstStyle/>
          <a:p>
            <a:r>
              <a:rPr lang="en-US" sz="4400" dirty="0"/>
              <a:t>Foundation</a:t>
            </a:r>
            <a:r>
              <a:rPr lang="en-US" sz="4400" dirty="0" smtClean="0">
                <a:sym typeface="Wingdings" panose="05000000000000000000" pitchFamily="2" charset="2"/>
              </a:rPr>
              <a:t> </a:t>
            </a:r>
            <a:br>
              <a:rPr lang="en-US" sz="4400" dirty="0" smtClean="0">
                <a:sym typeface="Wingdings" panose="05000000000000000000" pitchFamily="2" charset="2"/>
              </a:rPr>
            </a:br>
            <a:r>
              <a:rPr lang="en-US" sz="4400" dirty="0" smtClean="0"/>
              <a:t>Authentication </a:t>
            </a:r>
            <a:r>
              <a:rPr lang="en-US" sz="4400" dirty="0"/>
              <a:t>by proof:</a:t>
            </a:r>
            <a:endParaRPr lang="en-US" dirty="0"/>
          </a:p>
        </p:txBody>
      </p:sp>
    </p:spTree>
    <p:extLst>
      <p:ext uri="{BB962C8B-B14F-4D97-AF65-F5344CB8AC3E}">
        <p14:creationId xmlns:p14="http://schemas.microsoft.com/office/powerpoint/2010/main" val="323555708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i="1" dirty="0" smtClean="0"/>
              <a:t>Firsthand knowledge:  </a:t>
            </a:r>
            <a:r>
              <a:rPr lang="en-US" dirty="0" smtClean="0"/>
              <a:t>A writing can be authenticated through testimony of a witness with firsthand knowledge…the witness can testify that the evidence is what it purports to be.</a:t>
            </a:r>
          </a:p>
          <a:p>
            <a:pPr marL="109728" indent="0">
              <a:buNone/>
            </a:pPr>
            <a:endParaRPr lang="en-US" dirty="0"/>
          </a:p>
          <a:p>
            <a:r>
              <a:rPr lang="en-US" dirty="0" smtClean="0"/>
              <a:t>A witness could testify that he or she created the text/ social media post </a:t>
            </a:r>
          </a:p>
          <a:p>
            <a:pPr lvl="1"/>
            <a:endParaRPr lang="en-US" dirty="0" smtClean="0"/>
          </a:p>
        </p:txBody>
      </p:sp>
      <p:sp>
        <p:nvSpPr>
          <p:cNvPr id="3" name="Title 2"/>
          <p:cNvSpPr>
            <a:spLocks noGrp="1"/>
          </p:cNvSpPr>
          <p:nvPr>
            <p:ph type="title"/>
          </p:nvPr>
        </p:nvSpPr>
        <p:spPr/>
        <p:txBody>
          <a:bodyPr>
            <a:normAutofit fontScale="90000"/>
          </a:bodyPr>
          <a:lstStyle/>
          <a:p>
            <a:r>
              <a:rPr lang="en-US" sz="3100" dirty="0" smtClean="0"/>
              <a:t/>
            </a:r>
            <a:br>
              <a:rPr lang="en-US" sz="3100" dirty="0" smtClean="0"/>
            </a:br>
            <a:r>
              <a:rPr lang="en-US" sz="3100" dirty="0" smtClean="0"/>
              <a:t>Foundation</a:t>
            </a:r>
            <a:r>
              <a:rPr lang="en-US" sz="3100" dirty="0" smtClean="0">
                <a:sym typeface="Wingdings" panose="05000000000000000000" pitchFamily="2" charset="2"/>
              </a:rPr>
              <a:t> </a:t>
            </a:r>
            <a:r>
              <a:rPr lang="en-US" sz="3100" dirty="0" smtClean="0"/>
              <a:t>Evidence </a:t>
            </a:r>
            <a:r>
              <a:rPr lang="en-US" sz="3100" dirty="0"/>
              <a:t>Code § </a:t>
            </a:r>
            <a:r>
              <a:rPr lang="en-US" sz="3100" dirty="0" smtClean="0"/>
              <a:t>1413-1421</a:t>
            </a:r>
            <a:r>
              <a:rPr lang="en-US" dirty="0"/>
              <a:t/>
            </a:r>
            <a:br>
              <a:rPr lang="en-US" dirty="0"/>
            </a:b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95987" y="4876800"/>
            <a:ext cx="2847975" cy="1600200"/>
          </a:xfrm>
          <a:prstGeom prst="rect">
            <a:avLst/>
          </a:prstGeom>
        </p:spPr>
      </p:pic>
    </p:spTree>
    <p:extLst>
      <p:ext uri="{BB962C8B-B14F-4D97-AF65-F5344CB8AC3E}">
        <p14:creationId xmlns:p14="http://schemas.microsoft.com/office/powerpoint/2010/main" val="40640555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Among </a:t>
            </a:r>
            <a:r>
              <a:rPr lang="en-US" dirty="0"/>
              <a:t>attorneys surveyed, 97 percent said they've seen an increase in evidence taken from smartphones and other wireless devices in the last three years. </a:t>
            </a:r>
          </a:p>
        </p:txBody>
      </p:sp>
      <p:sp>
        <p:nvSpPr>
          <p:cNvPr id="3" name="Title 2"/>
          <p:cNvSpPr>
            <a:spLocks noGrp="1"/>
          </p:cNvSpPr>
          <p:nvPr>
            <p:ph type="title"/>
          </p:nvPr>
        </p:nvSpPr>
        <p:spPr/>
        <p:txBody>
          <a:bodyPr>
            <a:normAutofit/>
          </a:bodyPr>
          <a:lstStyle/>
          <a:p>
            <a:r>
              <a:rPr lang="en-US" dirty="0" smtClean="0"/>
              <a:t>Electronic Evidence</a:t>
            </a:r>
            <a:endParaRPr lang="en-US" dirty="0"/>
          </a:p>
        </p:txBody>
      </p:sp>
    </p:spTree>
    <p:extLst>
      <p:ext uri="{BB962C8B-B14F-4D97-AF65-F5344CB8AC3E}">
        <p14:creationId xmlns:p14="http://schemas.microsoft.com/office/powerpoint/2010/main" val="346854894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As long as the proponent’s evidence would support a finding of authenticity, the writing is admissible. The fact conflicting inferences can be drawn regarding authenticity goes to the weight as evidence, not its admissibility.</a:t>
            </a:r>
          </a:p>
          <a:p>
            <a:endParaRPr lang="en-US" dirty="0"/>
          </a:p>
          <a:p>
            <a:pPr marL="109728" indent="0" algn="r">
              <a:buNone/>
            </a:pPr>
            <a:endParaRPr lang="nb-NO" sz="2400" i="1" dirty="0" smtClean="0"/>
          </a:p>
          <a:p>
            <a:pPr marL="109728" indent="0" algn="r">
              <a:buNone/>
            </a:pPr>
            <a:r>
              <a:rPr lang="nb-NO" sz="2000" i="1" dirty="0" smtClean="0"/>
              <a:t>McAllister </a:t>
            </a:r>
            <a:r>
              <a:rPr lang="nb-NO" sz="2000" i="1" dirty="0"/>
              <a:t>v. George (1977) 73 CA3d 258, </a:t>
            </a:r>
            <a:r>
              <a:rPr lang="nb-NO" sz="2000" i="1" dirty="0" smtClean="0"/>
              <a:t>261-263</a:t>
            </a:r>
            <a:endParaRPr lang="en-US" sz="2000" i="1" dirty="0" smtClean="0"/>
          </a:p>
        </p:txBody>
      </p:sp>
      <p:sp>
        <p:nvSpPr>
          <p:cNvPr id="3" name="Title 2"/>
          <p:cNvSpPr>
            <a:spLocks noGrp="1"/>
          </p:cNvSpPr>
          <p:nvPr>
            <p:ph type="title"/>
          </p:nvPr>
        </p:nvSpPr>
        <p:spPr/>
        <p:txBody>
          <a:bodyPr>
            <a:normAutofit fontScale="90000"/>
          </a:bodyPr>
          <a:lstStyle/>
          <a:p>
            <a:r>
              <a:rPr lang="en-US" sz="3100" dirty="0" smtClean="0"/>
              <a:t/>
            </a:r>
            <a:br>
              <a:rPr lang="en-US" sz="3100" dirty="0" smtClean="0"/>
            </a:br>
            <a:r>
              <a:rPr lang="en-US" sz="3100" dirty="0" smtClean="0"/>
              <a:t>Foundation</a:t>
            </a:r>
            <a:r>
              <a:rPr lang="en-US" sz="3100" dirty="0" smtClean="0">
                <a:sym typeface="Wingdings" panose="05000000000000000000" pitchFamily="2" charset="2"/>
              </a:rPr>
              <a:t> </a:t>
            </a:r>
            <a:r>
              <a:rPr lang="en-US" sz="3100" dirty="0" smtClean="0"/>
              <a:t>Evidence </a:t>
            </a:r>
            <a:r>
              <a:rPr lang="en-US" sz="3100" dirty="0"/>
              <a:t>Code § </a:t>
            </a:r>
            <a:r>
              <a:rPr lang="en-US" sz="3100" dirty="0" smtClean="0"/>
              <a:t>1413-1421</a:t>
            </a:r>
            <a:r>
              <a:rPr lang="en-US" dirty="0"/>
              <a:t/>
            </a:r>
            <a:br>
              <a:rPr lang="en-US" dirty="0"/>
            </a:br>
            <a:endParaRPr lang="en-US" dirty="0"/>
          </a:p>
        </p:txBody>
      </p:sp>
    </p:spTree>
    <p:extLst>
      <p:ext uri="{BB962C8B-B14F-4D97-AF65-F5344CB8AC3E}">
        <p14:creationId xmlns:p14="http://schemas.microsoft.com/office/powerpoint/2010/main" val="346566560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The court has discretionary power to admit the writing into evidence even before its authenticity is establish “subject to” proof of authenticity “being supplied later in the course of the trial.” (Evidence Code section 403(b).</a:t>
            </a:r>
          </a:p>
        </p:txBody>
      </p:sp>
      <p:sp>
        <p:nvSpPr>
          <p:cNvPr id="3" name="Title 2"/>
          <p:cNvSpPr>
            <a:spLocks noGrp="1"/>
          </p:cNvSpPr>
          <p:nvPr>
            <p:ph type="title"/>
          </p:nvPr>
        </p:nvSpPr>
        <p:spPr/>
        <p:txBody>
          <a:bodyPr>
            <a:normAutofit fontScale="90000"/>
          </a:bodyPr>
          <a:lstStyle/>
          <a:p>
            <a:r>
              <a:rPr lang="en-US" sz="3100" dirty="0" smtClean="0"/>
              <a:t/>
            </a:r>
            <a:br>
              <a:rPr lang="en-US" sz="3100" dirty="0" smtClean="0"/>
            </a:br>
            <a:r>
              <a:rPr lang="en-US" sz="3100" dirty="0" smtClean="0"/>
              <a:t>Foundation</a:t>
            </a:r>
            <a:r>
              <a:rPr lang="en-US" sz="3100" dirty="0" smtClean="0">
                <a:sym typeface="Wingdings" panose="05000000000000000000" pitchFamily="2" charset="2"/>
              </a:rPr>
              <a:t> </a:t>
            </a:r>
            <a:r>
              <a:rPr lang="en-US" sz="3100" dirty="0" smtClean="0"/>
              <a:t>Evidence </a:t>
            </a:r>
            <a:r>
              <a:rPr lang="en-US" sz="3100" dirty="0"/>
              <a:t>Code § </a:t>
            </a:r>
            <a:r>
              <a:rPr lang="en-US" sz="3100" dirty="0" smtClean="0"/>
              <a:t>1413-1421</a:t>
            </a:r>
            <a:r>
              <a:rPr lang="en-US" dirty="0"/>
              <a:t/>
            </a:r>
            <a:br>
              <a:rPr lang="en-US" dirty="0"/>
            </a:br>
            <a:endParaRPr lang="en-US" dirty="0"/>
          </a:p>
        </p:txBody>
      </p:sp>
    </p:spTree>
    <p:extLst>
      <p:ext uri="{BB962C8B-B14F-4D97-AF65-F5344CB8AC3E}">
        <p14:creationId xmlns:p14="http://schemas.microsoft.com/office/powerpoint/2010/main" val="306890740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86000" y="1600200"/>
            <a:ext cx="5638800" cy="4343399"/>
          </a:xfrm>
        </p:spPr>
      </p:pic>
      <p:sp>
        <p:nvSpPr>
          <p:cNvPr id="3" name="Title 2"/>
          <p:cNvSpPr>
            <a:spLocks noGrp="1"/>
          </p:cNvSpPr>
          <p:nvPr>
            <p:ph type="title"/>
          </p:nvPr>
        </p:nvSpPr>
        <p:spPr/>
        <p:txBody>
          <a:bodyPr/>
          <a:lstStyle/>
          <a:p>
            <a:r>
              <a:rPr lang="en-US" dirty="0" smtClean="0"/>
              <a:t>Hearsay</a:t>
            </a:r>
            <a:endParaRPr lang="en-US" dirty="0"/>
          </a:p>
        </p:txBody>
      </p:sp>
    </p:spTree>
    <p:extLst>
      <p:ext uri="{BB962C8B-B14F-4D97-AF65-F5344CB8AC3E}">
        <p14:creationId xmlns:p14="http://schemas.microsoft.com/office/powerpoint/2010/main" val="375793242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smtClean="0"/>
          </a:p>
          <a:p>
            <a:r>
              <a:rPr lang="en-US" dirty="0" smtClean="0"/>
              <a:t>“</a:t>
            </a:r>
            <a:r>
              <a:rPr lang="en-US" dirty="0"/>
              <a:t>Hearsay” is “evidence of a statement that was made other than by a witness while testifying at the hearing and that is offered to prove the truth of the matter stated</a:t>
            </a:r>
            <a:r>
              <a:rPr lang="en-US" dirty="0" smtClean="0"/>
              <a:t>.”</a:t>
            </a:r>
          </a:p>
          <a:p>
            <a:endParaRPr lang="en-US" dirty="0"/>
          </a:p>
          <a:p>
            <a:endParaRPr lang="en-US" dirty="0" smtClean="0"/>
          </a:p>
          <a:p>
            <a:pPr marL="109728" indent="0">
              <a:buNone/>
            </a:pPr>
            <a:endParaRPr lang="en-US" dirty="0" smtClean="0"/>
          </a:p>
          <a:p>
            <a:pPr marL="109728" indent="0" algn="r">
              <a:buNone/>
            </a:pPr>
            <a:r>
              <a:rPr lang="en-US" dirty="0" smtClean="0"/>
              <a:t>Evidence Code § </a:t>
            </a:r>
            <a:r>
              <a:rPr lang="en-US" dirty="0"/>
              <a:t>1200(a</a:t>
            </a:r>
            <a:r>
              <a:rPr lang="en-US" dirty="0" smtClean="0"/>
              <a:t>)</a:t>
            </a:r>
            <a:endParaRPr lang="en-US" dirty="0"/>
          </a:p>
        </p:txBody>
      </p:sp>
      <p:sp>
        <p:nvSpPr>
          <p:cNvPr id="3" name="Title 2"/>
          <p:cNvSpPr>
            <a:spLocks noGrp="1"/>
          </p:cNvSpPr>
          <p:nvPr>
            <p:ph type="title"/>
          </p:nvPr>
        </p:nvSpPr>
        <p:spPr/>
        <p:txBody>
          <a:bodyPr/>
          <a:lstStyle/>
          <a:p>
            <a:r>
              <a:rPr lang="en-US" dirty="0" smtClean="0"/>
              <a:t>Hearsay</a:t>
            </a:r>
            <a:endParaRPr lang="en-US" dirty="0"/>
          </a:p>
        </p:txBody>
      </p:sp>
    </p:spTree>
    <p:extLst>
      <p:ext uri="{BB962C8B-B14F-4D97-AF65-F5344CB8AC3E}">
        <p14:creationId xmlns:p14="http://schemas.microsoft.com/office/powerpoint/2010/main" val="51597234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endParaRPr lang="en-US" dirty="0" smtClean="0"/>
          </a:p>
          <a:p>
            <a:r>
              <a:rPr lang="en-US" dirty="0"/>
              <a:t>A “statement” within the meaning of the hearsay rule is either </a:t>
            </a:r>
            <a:endParaRPr lang="en-US" dirty="0" smtClean="0"/>
          </a:p>
          <a:p>
            <a:endParaRPr lang="en-US" dirty="0"/>
          </a:p>
          <a:p>
            <a:r>
              <a:rPr lang="en-US" dirty="0" smtClean="0"/>
              <a:t>(</a:t>
            </a:r>
            <a:r>
              <a:rPr lang="en-US" dirty="0"/>
              <a:t>a) an oral or written expression or </a:t>
            </a:r>
            <a:endParaRPr lang="en-US" dirty="0" smtClean="0"/>
          </a:p>
          <a:p>
            <a:endParaRPr lang="en-US" dirty="0"/>
          </a:p>
          <a:p>
            <a:r>
              <a:rPr lang="en-US" dirty="0" smtClean="0"/>
              <a:t>(</a:t>
            </a:r>
            <a:r>
              <a:rPr lang="en-US" dirty="0"/>
              <a:t>b) nonverbal conduct intended by the actor (or reasonably subject to interpretation) as a substitute for oral or written verbal expression</a:t>
            </a:r>
            <a:r>
              <a:rPr lang="en-US" dirty="0" smtClean="0"/>
              <a:t>.</a:t>
            </a:r>
          </a:p>
          <a:p>
            <a:pPr marL="109728" indent="0">
              <a:buNone/>
            </a:pPr>
            <a:endParaRPr lang="en-US" dirty="0" smtClean="0"/>
          </a:p>
          <a:p>
            <a:pPr marL="109728" indent="0" algn="r">
              <a:buNone/>
            </a:pPr>
            <a:r>
              <a:rPr lang="en-US" dirty="0" smtClean="0"/>
              <a:t>Evidence Code § 225</a:t>
            </a:r>
            <a:endParaRPr lang="en-US" dirty="0"/>
          </a:p>
        </p:txBody>
      </p:sp>
      <p:sp>
        <p:nvSpPr>
          <p:cNvPr id="3" name="Title 2"/>
          <p:cNvSpPr>
            <a:spLocks noGrp="1"/>
          </p:cNvSpPr>
          <p:nvPr>
            <p:ph type="title"/>
          </p:nvPr>
        </p:nvSpPr>
        <p:spPr/>
        <p:txBody>
          <a:bodyPr/>
          <a:lstStyle/>
          <a:p>
            <a:r>
              <a:rPr lang="en-US" dirty="0" smtClean="0"/>
              <a:t>Hearsay</a:t>
            </a:r>
            <a:endParaRPr lang="en-US" dirty="0"/>
          </a:p>
        </p:txBody>
      </p:sp>
    </p:spTree>
    <p:extLst>
      <p:ext uri="{BB962C8B-B14F-4D97-AF65-F5344CB8AC3E}">
        <p14:creationId xmlns:p14="http://schemas.microsoft.com/office/powerpoint/2010/main" val="189835314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smtClean="0"/>
          </a:p>
          <a:p>
            <a:r>
              <a:rPr lang="en-US" dirty="0"/>
              <a:t>“Except as provided by law, hearsay evidence is inadmissible</a:t>
            </a:r>
            <a:r>
              <a:rPr lang="en-US" dirty="0" smtClean="0"/>
              <a:t>.”</a:t>
            </a:r>
          </a:p>
          <a:p>
            <a:pPr marL="109728" indent="0">
              <a:buNone/>
            </a:pPr>
            <a:endParaRPr lang="en-US" dirty="0" smtClean="0"/>
          </a:p>
          <a:p>
            <a:pPr marL="109728" indent="0" algn="r">
              <a:buNone/>
            </a:pPr>
            <a:r>
              <a:rPr lang="en-US" dirty="0" smtClean="0"/>
              <a:t>Evidence Code § 1200(b)</a:t>
            </a:r>
            <a:endParaRPr lang="en-US" dirty="0"/>
          </a:p>
        </p:txBody>
      </p:sp>
      <p:sp>
        <p:nvSpPr>
          <p:cNvPr id="3" name="Title 2"/>
          <p:cNvSpPr>
            <a:spLocks noGrp="1"/>
          </p:cNvSpPr>
          <p:nvPr>
            <p:ph type="title"/>
          </p:nvPr>
        </p:nvSpPr>
        <p:spPr/>
        <p:txBody>
          <a:bodyPr/>
          <a:lstStyle/>
          <a:p>
            <a:r>
              <a:rPr lang="en-US" dirty="0" smtClean="0"/>
              <a:t>Hearsay</a:t>
            </a:r>
            <a:endParaRPr lang="en-US" dirty="0"/>
          </a:p>
        </p:txBody>
      </p:sp>
    </p:spTree>
    <p:extLst>
      <p:ext uri="{BB962C8B-B14F-4D97-AF65-F5344CB8AC3E}">
        <p14:creationId xmlns:p14="http://schemas.microsoft.com/office/powerpoint/2010/main" val="423656936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endParaRPr lang="en-US" dirty="0"/>
          </a:p>
          <a:p>
            <a:r>
              <a:rPr lang="en-US" dirty="0" smtClean="0"/>
              <a:t>Is </a:t>
            </a:r>
            <a:r>
              <a:rPr lang="en-US" dirty="0"/>
              <a:t>there an out-of-court “statement</a:t>
            </a:r>
            <a:r>
              <a:rPr lang="en-US" dirty="0" smtClean="0"/>
              <a:t>” </a:t>
            </a:r>
          </a:p>
          <a:p>
            <a:endParaRPr lang="en-US" dirty="0"/>
          </a:p>
          <a:p>
            <a:r>
              <a:rPr lang="en-US" dirty="0" smtClean="0"/>
              <a:t>What </a:t>
            </a:r>
            <a:r>
              <a:rPr lang="en-US" dirty="0"/>
              <a:t>is the “statement” being offered to prove?</a:t>
            </a:r>
          </a:p>
          <a:p>
            <a:endParaRPr lang="en-US" dirty="0" smtClean="0"/>
          </a:p>
          <a:p>
            <a:r>
              <a:rPr lang="en-US" dirty="0" smtClean="0"/>
              <a:t>If </a:t>
            </a:r>
            <a:r>
              <a:rPr lang="en-US" dirty="0"/>
              <a:t>not offered for its truth, the statement is not hearsay. </a:t>
            </a:r>
          </a:p>
        </p:txBody>
      </p:sp>
      <p:sp>
        <p:nvSpPr>
          <p:cNvPr id="3" name="Title 2"/>
          <p:cNvSpPr>
            <a:spLocks noGrp="1"/>
          </p:cNvSpPr>
          <p:nvPr>
            <p:ph type="title"/>
          </p:nvPr>
        </p:nvSpPr>
        <p:spPr/>
        <p:txBody>
          <a:bodyPr>
            <a:normAutofit fontScale="90000"/>
          </a:bodyPr>
          <a:lstStyle/>
          <a:p>
            <a:r>
              <a:rPr lang="en-US" dirty="0"/>
              <a:t>Does the email/ text contain hearsay?</a:t>
            </a:r>
          </a:p>
        </p:txBody>
      </p:sp>
    </p:spTree>
    <p:extLst>
      <p:ext uri="{BB962C8B-B14F-4D97-AF65-F5344CB8AC3E}">
        <p14:creationId xmlns:p14="http://schemas.microsoft.com/office/powerpoint/2010/main" val="320290381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endParaRPr lang="en-US" dirty="0" smtClean="0"/>
          </a:p>
          <a:p>
            <a:r>
              <a:rPr lang="en-US" dirty="0" smtClean="0"/>
              <a:t>If it is hearsay, does it fall within one of the exceptions to the hearsay rule? </a:t>
            </a:r>
            <a:endParaRPr lang="en-US" dirty="0"/>
          </a:p>
        </p:txBody>
      </p:sp>
      <p:sp>
        <p:nvSpPr>
          <p:cNvPr id="3" name="Title 2"/>
          <p:cNvSpPr>
            <a:spLocks noGrp="1"/>
          </p:cNvSpPr>
          <p:nvPr>
            <p:ph type="title"/>
          </p:nvPr>
        </p:nvSpPr>
        <p:spPr/>
        <p:txBody>
          <a:bodyPr>
            <a:normAutofit fontScale="90000"/>
          </a:bodyPr>
          <a:lstStyle/>
          <a:p>
            <a:r>
              <a:rPr lang="en-US" dirty="0"/>
              <a:t>Does the email/ text contain hearsay?</a:t>
            </a:r>
          </a:p>
        </p:txBody>
      </p:sp>
    </p:spTree>
    <p:extLst>
      <p:ext uri="{BB962C8B-B14F-4D97-AF65-F5344CB8AC3E}">
        <p14:creationId xmlns:p14="http://schemas.microsoft.com/office/powerpoint/2010/main" val="321985155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1"/>
          </p:nvPr>
        </p:nvSpPr>
        <p:spPr/>
        <p:txBody>
          <a:bodyPr>
            <a:normAutofit lnSpcReduction="10000"/>
          </a:bodyPr>
          <a:lstStyle/>
          <a:p>
            <a:r>
              <a:rPr lang="en-US" dirty="0" smtClean="0"/>
              <a:t>Party Admission (opponent)</a:t>
            </a:r>
          </a:p>
          <a:p>
            <a:endParaRPr lang="en-US" dirty="0"/>
          </a:p>
          <a:p>
            <a:r>
              <a:rPr lang="en-US" dirty="0" smtClean="0"/>
              <a:t>Adoptive admission</a:t>
            </a:r>
          </a:p>
          <a:p>
            <a:endParaRPr lang="en-US" dirty="0"/>
          </a:p>
          <a:p>
            <a:r>
              <a:rPr lang="en-US" dirty="0" smtClean="0"/>
              <a:t>Declaration against interest (non party)</a:t>
            </a:r>
          </a:p>
          <a:p>
            <a:endParaRPr lang="en-US" dirty="0"/>
          </a:p>
          <a:p>
            <a:r>
              <a:rPr lang="en-US" dirty="0" smtClean="0"/>
              <a:t>Prior </a:t>
            </a:r>
            <a:r>
              <a:rPr lang="en-US" dirty="0"/>
              <a:t>statements by a witness</a:t>
            </a:r>
          </a:p>
          <a:p>
            <a:endParaRPr lang="en-US" dirty="0" smtClean="0"/>
          </a:p>
          <a:p>
            <a:endParaRPr lang="en-US" dirty="0"/>
          </a:p>
        </p:txBody>
      </p:sp>
      <p:sp>
        <p:nvSpPr>
          <p:cNvPr id="5" name="Content Placeholder 4"/>
          <p:cNvSpPr>
            <a:spLocks noGrp="1"/>
          </p:cNvSpPr>
          <p:nvPr>
            <p:ph sz="half" idx="2"/>
          </p:nvPr>
        </p:nvSpPr>
        <p:spPr/>
        <p:txBody>
          <a:bodyPr>
            <a:normAutofit lnSpcReduction="10000"/>
          </a:bodyPr>
          <a:lstStyle/>
          <a:p>
            <a:r>
              <a:rPr lang="en-US" dirty="0" smtClean="0"/>
              <a:t>Past recollection recorded</a:t>
            </a:r>
          </a:p>
          <a:p>
            <a:endParaRPr lang="en-US" dirty="0"/>
          </a:p>
          <a:p>
            <a:r>
              <a:rPr lang="en-US" dirty="0" smtClean="0"/>
              <a:t>Spontaneous/ contemporaneous declarations</a:t>
            </a:r>
          </a:p>
          <a:p>
            <a:endParaRPr lang="en-US" dirty="0"/>
          </a:p>
          <a:p>
            <a:r>
              <a:rPr lang="en-US" dirty="0" smtClean="0"/>
              <a:t>Declarant’s then existing mental or physical state</a:t>
            </a:r>
          </a:p>
          <a:p>
            <a:endParaRPr lang="en-US" dirty="0"/>
          </a:p>
          <a:p>
            <a:endParaRPr lang="en-US" dirty="0"/>
          </a:p>
        </p:txBody>
      </p:sp>
      <p:sp>
        <p:nvSpPr>
          <p:cNvPr id="3" name="Title 2"/>
          <p:cNvSpPr>
            <a:spLocks noGrp="1"/>
          </p:cNvSpPr>
          <p:nvPr>
            <p:ph type="title"/>
          </p:nvPr>
        </p:nvSpPr>
        <p:spPr/>
        <p:txBody>
          <a:bodyPr>
            <a:normAutofit/>
          </a:bodyPr>
          <a:lstStyle/>
          <a:p>
            <a:r>
              <a:rPr lang="en-US" dirty="0" smtClean="0"/>
              <a:t>Common Exceptions</a:t>
            </a:r>
            <a:endParaRPr lang="en-US" dirty="0"/>
          </a:p>
        </p:txBody>
      </p:sp>
    </p:spTree>
    <p:extLst>
      <p:ext uri="{BB962C8B-B14F-4D97-AF65-F5344CB8AC3E}">
        <p14:creationId xmlns:p14="http://schemas.microsoft.com/office/powerpoint/2010/main" val="131281498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10000"/>
          </a:bodyPr>
          <a:lstStyle/>
          <a:p>
            <a:r>
              <a:rPr lang="en-US" dirty="0" smtClean="0"/>
              <a:t>They may contain multiple levels of hearsay</a:t>
            </a:r>
          </a:p>
          <a:p>
            <a:endParaRPr lang="en-US" dirty="0"/>
          </a:p>
          <a:p>
            <a:r>
              <a:rPr lang="en-US" dirty="0"/>
              <a:t>Evidence often contains multiple levels of out-of-court statements (e.g., Witness testifies to conversation with X recounting statement made by Y). </a:t>
            </a:r>
          </a:p>
          <a:p>
            <a:endParaRPr lang="en-US" dirty="0" smtClean="0"/>
          </a:p>
          <a:p>
            <a:r>
              <a:rPr lang="en-US" dirty="0"/>
              <a:t>E</a:t>
            </a:r>
            <a:r>
              <a:rPr lang="en-US" dirty="0" smtClean="0"/>
              <a:t>ach </a:t>
            </a:r>
            <a:r>
              <a:rPr lang="en-US" dirty="0"/>
              <a:t>level must be analyzed separately to determine whether it is hearsay or nonhearsay (whether offered for its truth or for some other purpose) and if hearsay, whether each level falls within a hearsay exception. </a:t>
            </a:r>
            <a:endParaRPr lang="en-US" dirty="0" smtClean="0"/>
          </a:p>
          <a:p>
            <a:endParaRPr lang="en-US" dirty="0"/>
          </a:p>
          <a:p>
            <a:pPr marL="109728" indent="0" algn="r">
              <a:buNone/>
            </a:pPr>
            <a:r>
              <a:rPr lang="en-US" dirty="0" smtClean="0"/>
              <a:t>Evidence Code § 1201</a:t>
            </a:r>
            <a:endParaRPr lang="en-US" dirty="0"/>
          </a:p>
        </p:txBody>
      </p:sp>
      <p:sp>
        <p:nvSpPr>
          <p:cNvPr id="3" name="Title 2"/>
          <p:cNvSpPr>
            <a:spLocks noGrp="1"/>
          </p:cNvSpPr>
          <p:nvPr>
            <p:ph type="title"/>
          </p:nvPr>
        </p:nvSpPr>
        <p:spPr/>
        <p:txBody>
          <a:bodyPr/>
          <a:lstStyle/>
          <a:p>
            <a:r>
              <a:rPr lang="en-US" dirty="0" smtClean="0"/>
              <a:t>Problems with text/ emails</a:t>
            </a:r>
            <a:endParaRPr lang="en-US" dirty="0"/>
          </a:p>
        </p:txBody>
      </p:sp>
    </p:spTree>
    <p:extLst>
      <p:ext uri="{BB962C8B-B14F-4D97-AF65-F5344CB8AC3E}">
        <p14:creationId xmlns:p14="http://schemas.microsoft.com/office/powerpoint/2010/main" val="12417647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Texts </a:t>
            </a:r>
            <a:r>
              <a:rPr lang="en-US" dirty="0"/>
              <a:t>accounted for 46 percent of the evidence gathered, followed by emails at 30 percent and phone numbers or call history at 12 percent. The top apps listed for divorce evidence were Find My iPhone and Snapchat.</a:t>
            </a:r>
          </a:p>
          <a:p>
            <a:endParaRPr lang="en-US" dirty="0"/>
          </a:p>
        </p:txBody>
      </p:sp>
      <p:sp>
        <p:nvSpPr>
          <p:cNvPr id="3" name="Title 2"/>
          <p:cNvSpPr>
            <a:spLocks noGrp="1"/>
          </p:cNvSpPr>
          <p:nvPr>
            <p:ph type="title"/>
          </p:nvPr>
        </p:nvSpPr>
        <p:spPr/>
        <p:txBody>
          <a:bodyPr>
            <a:normAutofit/>
          </a:bodyPr>
          <a:lstStyle/>
          <a:p>
            <a:r>
              <a:rPr lang="en-US" dirty="0" smtClean="0"/>
              <a:t>Electronic Evidence</a:t>
            </a:r>
            <a:endParaRPr lang="en-US" dirty="0"/>
          </a:p>
        </p:txBody>
      </p:sp>
    </p:spTree>
    <p:extLst>
      <p:ext uri="{BB962C8B-B14F-4D97-AF65-F5344CB8AC3E}">
        <p14:creationId xmlns:p14="http://schemas.microsoft.com/office/powerpoint/2010/main" val="376838998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smtClean="0"/>
              <a:t>If there are multiple levels of hearsay in the text/ email….</a:t>
            </a:r>
          </a:p>
          <a:p>
            <a:endParaRPr lang="en-US" dirty="0"/>
          </a:p>
          <a:p>
            <a:endParaRPr lang="en-US" dirty="0" smtClean="0"/>
          </a:p>
          <a:p>
            <a:r>
              <a:rPr lang="en-US" dirty="0" smtClean="0"/>
              <a:t>Do you really need it for your case?</a:t>
            </a:r>
          </a:p>
          <a:p>
            <a:endParaRPr lang="en-US" dirty="0"/>
          </a:p>
          <a:p>
            <a:r>
              <a:rPr lang="en-US" dirty="0" smtClean="0"/>
              <a:t>Is there a better evidence/ a better way to make your point? </a:t>
            </a:r>
          </a:p>
          <a:p>
            <a:endParaRPr lang="en-US" dirty="0"/>
          </a:p>
          <a:p>
            <a:pPr marL="109728" indent="0" algn="r">
              <a:buNone/>
            </a:pPr>
            <a:r>
              <a:rPr lang="en-US" dirty="0" smtClean="0"/>
              <a:t>Evidence Code § 1201</a:t>
            </a:r>
            <a:endParaRPr lang="en-US" dirty="0"/>
          </a:p>
        </p:txBody>
      </p:sp>
      <p:sp>
        <p:nvSpPr>
          <p:cNvPr id="3" name="Title 2"/>
          <p:cNvSpPr>
            <a:spLocks noGrp="1"/>
          </p:cNvSpPr>
          <p:nvPr>
            <p:ph type="title"/>
          </p:nvPr>
        </p:nvSpPr>
        <p:spPr/>
        <p:txBody>
          <a:bodyPr/>
          <a:lstStyle/>
          <a:p>
            <a:r>
              <a:rPr lang="en-US" dirty="0" smtClean="0"/>
              <a:t>Problems with text/ emails</a:t>
            </a:r>
            <a:endParaRPr lang="en-US" dirty="0"/>
          </a:p>
        </p:txBody>
      </p:sp>
    </p:spTree>
    <p:extLst>
      <p:ext uri="{BB962C8B-B14F-4D97-AF65-F5344CB8AC3E}">
        <p14:creationId xmlns:p14="http://schemas.microsoft.com/office/powerpoint/2010/main" val="307957927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smtClean="0"/>
          </a:p>
          <a:p>
            <a:endParaRPr lang="en-US" dirty="0"/>
          </a:p>
          <a:p>
            <a:r>
              <a:rPr lang="en-US" dirty="0" smtClean="0"/>
              <a:t>Individuals who are in a family law dispute should use a communication application.</a:t>
            </a:r>
            <a:endParaRPr lang="en-US" dirty="0"/>
          </a:p>
        </p:txBody>
      </p:sp>
      <p:sp>
        <p:nvSpPr>
          <p:cNvPr id="3" name="Title 2"/>
          <p:cNvSpPr>
            <a:spLocks noGrp="1"/>
          </p:cNvSpPr>
          <p:nvPr>
            <p:ph type="title"/>
          </p:nvPr>
        </p:nvSpPr>
        <p:spPr/>
        <p:txBody>
          <a:bodyPr/>
          <a:lstStyle/>
          <a:p>
            <a:r>
              <a:rPr lang="en-US" dirty="0" smtClean="0"/>
              <a:t>Best Practice</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29000" y="3962400"/>
            <a:ext cx="2143125" cy="2143125"/>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3400" y="3429000"/>
            <a:ext cx="2466975" cy="1847850"/>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88423" y="838200"/>
            <a:ext cx="4267200" cy="1066800"/>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43600" y="4233129"/>
            <a:ext cx="3124200" cy="1457325"/>
          </a:xfrm>
          <a:prstGeom prst="rect">
            <a:avLst/>
          </a:prstGeom>
        </p:spPr>
      </p:pic>
    </p:spTree>
    <p:extLst>
      <p:ext uri="{BB962C8B-B14F-4D97-AF65-F5344CB8AC3E}">
        <p14:creationId xmlns:p14="http://schemas.microsoft.com/office/powerpoint/2010/main" val="393179815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Websites that utilize proprietary software designed to help parties who can no longer communicate by phone but who still need to communicate with one another.</a:t>
            </a:r>
          </a:p>
          <a:p>
            <a:endParaRPr lang="en-US" dirty="0"/>
          </a:p>
          <a:p>
            <a:r>
              <a:rPr lang="en-US" dirty="0" smtClean="0"/>
              <a:t>All communicates are done through the website </a:t>
            </a:r>
            <a:endParaRPr lang="en-US" dirty="0"/>
          </a:p>
        </p:txBody>
      </p:sp>
      <p:sp>
        <p:nvSpPr>
          <p:cNvPr id="3" name="Title 2"/>
          <p:cNvSpPr>
            <a:spLocks noGrp="1"/>
          </p:cNvSpPr>
          <p:nvPr>
            <p:ph type="title"/>
          </p:nvPr>
        </p:nvSpPr>
        <p:spPr/>
        <p:txBody>
          <a:bodyPr>
            <a:normAutofit fontScale="90000"/>
          </a:bodyPr>
          <a:lstStyle/>
          <a:p>
            <a:r>
              <a:rPr lang="en-US" dirty="0" smtClean="0"/>
              <a:t>Communication Applications for Parents</a:t>
            </a:r>
            <a:endParaRPr lang="en-US" dirty="0"/>
          </a:p>
        </p:txBody>
      </p:sp>
    </p:spTree>
    <p:extLst>
      <p:ext uri="{BB962C8B-B14F-4D97-AF65-F5344CB8AC3E}">
        <p14:creationId xmlns:p14="http://schemas.microsoft.com/office/powerpoint/2010/main" val="104011601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Limits communication and as a result, reduces conflicts</a:t>
            </a:r>
          </a:p>
          <a:p>
            <a:endParaRPr lang="en-US" dirty="0"/>
          </a:p>
          <a:p>
            <a:r>
              <a:rPr lang="en-US" dirty="0" smtClean="0"/>
              <a:t>DVRO cases – keeps the email and telephone number of the protected person confidential</a:t>
            </a:r>
          </a:p>
          <a:p>
            <a:endParaRPr lang="en-US" dirty="0"/>
          </a:p>
          <a:p>
            <a:r>
              <a:rPr lang="en-US" dirty="0" smtClean="0"/>
              <a:t>All communications are secure (can’t be modified/ manipulated)</a:t>
            </a:r>
            <a:endParaRPr lang="en-US" dirty="0"/>
          </a:p>
        </p:txBody>
      </p:sp>
      <p:sp>
        <p:nvSpPr>
          <p:cNvPr id="3" name="Title 2"/>
          <p:cNvSpPr>
            <a:spLocks noGrp="1"/>
          </p:cNvSpPr>
          <p:nvPr>
            <p:ph type="title"/>
          </p:nvPr>
        </p:nvSpPr>
        <p:spPr/>
        <p:txBody>
          <a:bodyPr>
            <a:normAutofit fontScale="90000"/>
          </a:bodyPr>
          <a:lstStyle/>
          <a:p>
            <a:r>
              <a:rPr lang="en-US" dirty="0" smtClean="0"/>
              <a:t>Communication Applications for Parents- Benefits</a:t>
            </a:r>
            <a:endParaRPr lang="en-US" dirty="0"/>
          </a:p>
        </p:txBody>
      </p:sp>
    </p:spTree>
    <p:extLst>
      <p:ext uri="{BB962C8B-B14F-4D97-AF65-F5344CB8AC3E}">
        <p14:creationId xmlns:p14="http://schemas.microsoft.com/office/powerpoint/2010/main" val="268409001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Communications can be admitted into evidence under the business records exception to the hearsay rule</a:t>
            </a:r>
          </a:p>
          <a:p>
            <a:endParaRPr lang="en-US" dirty="0"/>
          </a:p>
          <a:p>
            <a:r>
              <a:rPr lang="en-US" dirty="0" smtClean="0"/>
              <a:t>Encourages parents to conduct themselves politely because they know their communications may be presented to a judge and used against them in court</a:t>
            </a:r>
            <a:endParaRPr lang="en-US" dirty="0"/>
          </a:p>
        </p:txBody>
      </p:sp>
      <p:sp>
        <p:nvSpPr>
          <p:cNvPr id="3" name="Title 2"/>
          <p:cNvSpPr>
            <a:spLocks noGrp="1"/>
          </p:cNvSpPr>
          <p:nvPr>
            <p:ph type="title"/>
          </p:nvPr>
        </p:nvSpPr>
        <p:spPr/>
        <p:txBody>
          <a:bodyPr>
            <a:normAutofit fontScale="90000"/>
          </a:bodyPr>
          <a:lstStyle/>
          <a:p>
            <a:r>
              <a:rPr lang="en-US" dirty="0" smtClean="0"/>
              <a:t>Communication Applications for Parents- Benefits</a:t>
            </a:r>
            <a:endParaRPr lang="en-US" dirty="0"/>
          </a:p>
        </p:txBody>
      </p:sp>
    </p:spTree>
    <p:extLst>
      <p:ext uri="{BB962C8B-B14F-4D97-AF65-F5344CB8AC3E}">
        <p14:creationId xmlns:p14="http://schemas.microsoft.com/office/powerpoint/2010/main" val="227335999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Copies of nonparty business records produced in response to a subpoena duces tecum are admissible if accompanied by an affidavit by the custodian. </a:t>
            </a:r>
          </a:p>
        </p:txBody>
      </p:sp>
      <p:sp>
        <p:nvSpPr>
          <p:cNvPr id="3" name="Title 2"/>
          <p:cNvSpPr>
            <a:spLocks noGrp="1"/>
          </p:cNvSpPr>
          <p:nvPr>
            <p:ph type="title"/>
          </p:nvPr>
        </p:nvSpPr>
        <p:spPr/>
        <p:txBody>
          <a:bodyPr/>
          <a:lstStyle/>
          <a:p>
            <a:r>
              <a:rPr lang="en-US" dirty="0" smtClean="0"/>
              <a:t>Custodian Affidavit</a:t>
            </a:r>
            <a:endParaRPr lang="en-US" dirty="0"/>
          </a:p>
        </p:txBody>
      </p:sp>
    </p:spTree>
    <p:extLst>
      <p:ext uri="{BB962C8B-B14F-4D97-AF65-F5344CB8AC3E}">
        <p14:creationId xmlns:p14="http://schemas.microsoft.com/office/powerpoint/2010/main" val="84926598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a:t>The affidavit must:</a:t>
            </a:r>
          </a:p>
          <a:p>
            <a:endParaRPr lang="en-US" dirty="0"/>
          </a:p>
          <a:p>
            <a:pPr lvl="1"/>
            <a:r>
              <a:rPr lang="en-US" dirty="0"/>
              <a:t>Identify the </a:t>
            </a:r>
            <a:r>
              <a:rPr lang="en-US" dirty="0" smtClean="0"/>
              <a:t>records</a:t>
            </a:r>
          </a:p>
          <a:p>
            <a:pPr marL="393192" lvl="1" indent="0">
              <a:buNone/>
            </a:pPr>
            <a:endParaRPr lang="en-US" dirty="0"/>
          </a:p>
          <a:p>
            <a:pPr lvl="1"/>
            <a:r>
              <a:rPr lang="en-US" dirty="0"/>
              <a:t>Describe the mode of preparation of the records; </a:t>
            </a:r>
            <a:r>
              <a:rPr lang="en-US" dirty="0" smtClean="0"/>
              <a:t>and</a:t>
            </a:r>
          </a:p>
          <a:p>
            <a:pPr marL="393192" lvl="1" indent="0">
              <a:buNone/>
            </a:pPr>
            <a:endParaRPr lang="en-US" dirty="0"/>
          </a:p>
          <a:p>
            <a:pPr lvl="1"/>
            <a:r>
              <a:rPr lang="en-US" dirty="0"/>
              <a:t>State that copies are true copies of originals prepared in the ordinary course of business at or near the time of the event</a:t>
            </a:r>
          </a:p>
        </p:txBody>
      </p:sp>
      <p:sp>
        <p:nvSpPr>
          <p:cNvPr id="3" name="Title 2"/>
          <p:cNvSpPr>
            <a:spLocks noGrp="1"/>
          </p:cNvSpPr>
          <p:nvPr>
            <p:ph type="title"/>
          </p:nvPr>
        </p:nvSpPr>
        <p:spPr/>
        <p:txBody>
          <a:bodyPr/>
          <a:lstStyle/>
          <a:p>
            <a:r>
              <a:rPr lang="en-US" dirty="0" smtClean="0"/>
              <a:t>Custodian Affidavit</a:t>
            </a:r>
            <a:endParaRPr lang="en-US" dirty="0"/>
          </a:p>
        </p:txBody>
      </p:sp>
    </p:spTree>
    <p:extLst>
      <p:ext uri="{BB962C8B-B14F-4D97-AF65-F5344CB8AC3E}">
        <p14:creationId xmlns:p14="http://schemas.microsoft.com/office/powerpoint/2010/main" val="186263259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Attorney- client privilege</a:t>
            </a:r>
          </a:p>
          <a:p>
            <a:endParaRPr lang="en-US" dirty="0"/>
          </a:p>
          <a:p>
            <a:r>
              <a:rPr lang="en-US" dirty="0" smtClean="0"/>
              <a:t>Doctor/psychotherapist -patient privilege</a:t>
            </a:r>
          </a:p>
          <a:p>
            <a:endParaRPr lang="en-US" dirty="0"/>
          </a:p>
          <a:p>
            <a:r>
              <a:rPr lang="en-US" dirty="0" smtClean="0"/>
              <a:t>Clergy </a:t>
            </a:r>
          </a:p>
          <a:p>
            <a:endParaRPr lang="en-US" dirty="0"/>
          </a:p>
          <a:p>
            <a:r>
              <a:rPr lang="en-US" dirty="0" smtClean="0"/>
              <a:t>5</a:t>
            </a:r>
            <a:r>
              <a:rPr lang="en-US" baseline="30000" dirty="0" smtClean="0"/>
              <a:t>th</a:t>
            </a:r>
            <a:r>
              <a:rPr lang="en-US" dirty="0" smtClean="0"/>
              <a:t> Amendment</a:t>
            </a:r>
          </a:p>
          <a:p>
            <a:endParaRPr lang="en-US" dirty="0"/>
          </a:p>
          <a:p>
            <a:pPr marL="109728" indent="0" algn="r">
              <a:buNone/>
            </a:pPr>
            <a:r>
              <a:rPr lang="en-US" dirty="0" smtClean="0"/>
              <a:t>Evidence Code § 900 et seq.</a:t>
            </a:r>
            <a:endParaRPr lang="en-US" dirty="0"/>
          </a:p>
        </p:txBody>
      </p:sp>
      <p:sp>
        <p:nvSpPr>
          <p:cNvPr id="3" name="Title 2"/>
          <p:cNvSpPr>
            <a:spLocks noGrp="1"/>
          </p:cNvSpPr>
          <p:nvPr>
            <p:ph type="title"/>
          </p:nvPr>
        </p:nvSpPr>
        <p:spPr/>
        <p:txBody>
          <a:bodyPr/>
          <a:lstStyle/>
          <a:p>
            <a:r>
              <a:rPr lang="en-US" dirty="0" smtClean="0"/>
              <a:t>Other exclusions- Privileges</a:t>
            </a:r>
            <a:endParaRPr lang="en-US" dirty="0"/>
          </a:p>
        </p:txBody>
      </p:sp>
    </p:spTree>
    <p:extLst>
      <p:ext uri="{BB962C8B-B14F-4D97-AF65-F5344CB8AC3E}">
        <p14:creationId xmlns:p14="http://schemas.microsoft.com/office/powerpoint/2010/main" val="651401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smtClean="0"/>
          </a:p>
          <a:p>
            <a:r>
              <a:rPr lang="en-US" dirty="0" smtClean="0"/>
              <a:t>Does the text/email involve an offer to compromise?</a:t>
            </a:r>
          </a:p>
          <a:p>
            <a:endParaRPr lang="en-US" dirty="0"/>
          </a:p>
          <a:p>
            <a:pPr marL="886968" lvl="3" indent="0">
              <a:buNone/>
            </a:pPr>
            <a:r>
              <a:rPr lang="en-US" sz="2000" i="1" dirty="0" smtClean="0"/>
              <a:t>You can have the kids this week and I’ll take them next week.  Let’s avoid court. </a:t>
            </a:r>
          </a:p>
          <a:p>
            <a:endParaRPr lang="en-US" dirty="0"/>
          </a:p>
          <a:p>
            <a:pPr marL="109728" indent="0" algn="r">
              <a:buNone/>
            </a:pPr>
            <a:r>
              <a:rPr lang="en-US" dirty="0" smtClean="0"/>
              <a:t>Evidence Code § 1152</a:t>
            </a:r>
            <a:endParaRPr lang="en-US" dirty="0"/>
          </a:p>
        </p:txBody>
      </p:sp>
      <p:sp>
        <p:nvSpPr>
          <p:cNvPr id="3" name="Title 2"/>
          <p:cNvSpPr>
            <a:spLocks noGrp="1"/>
          </p:cNvSpPr>
          <p:nvPr>
            <p:ph type="title"/>
          </p:nvPr>
        </p:nvSpPr>
        <p:spPr/>
        <p:txBody>
          <a:bodyPr>
            <a:normAutofit fontScale="90000"/>
          </a:bodyPr>
          <a:lstStyle/>
          <a:p>
            <a:r>
              <a:rPr lang="en-US" dirty="0" smtClean="0"/>
              <a:t>Other exclusions- Settlement Discussions?</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8200" y="4273062"/>
            <a:ext cx="2333625" cy="1676400"/>
          </a:xfrm>
          <a:prstGeom prst="rect">
            <a:avLst/>
          </a:prstGeom>
        </p:spPr>
      </p:pic>
    </p:spTree>
    <p:extLst>
      <p:ext uri="{BB962C8B-B14F-4D97-AF65-F5344CB8AC3E}">
        <p14:creationId xmlns:p14="http://schemas.microsoft.com/office/powerpoint/2010/main" val="151744421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sz="2700" dirty="0" smtClean="0"/>
              <a:t/>
            </a:r>
            <a:br>
              <a:rPr lang="en-US" sz="2700" dirty="0" smtClean="0"/>
            </a:br>
            <a:r>
              <a:rPr lang="en-US" sz="2700" dirty="0" smtClean="0"/>
              <a:t>Discretionary Exclusions- </a:t>
            </a:r>
            <a:br>
              <a:rPr lang="en-US" sz="2700" dirty="0" smtClean="0"/>
            </a:br>
            <a:r>
              <a:rPr lang="en-US" sz="2700" dirty="0" smtClean="0"/>
              <a:t>Evidence </a:t>
            </a:r>
            <a:r>
              <a:rPr lang="en-US" sz="2700" dirty="0"/>
              <a:t>Code § 352.</a:t>
            </a:r>
            <a:r>
              <a:rPr lang="en-US" dirty="0"/>
              <a:t/>
            </a:r>
            <a:br>
              <a:rPr lang="en-US" dirty="0"/>
            </a:br>
            <a:endParaRPr lang="en-US" dirty="0"/>
          </a:p>
        </p:txBody>
      </p:sp>
      <p:sp>
        <p:nvSpPr>
          <p:cNvPr id="6" name="Content Placeholder 5"/>
          <p:cNvSpPr>
            <a:spLocks noGrp="1"/>
          </p:cNvSpPr>
          <p:nvPr>
            <p:ph idx="1"/>
          </p:nvPr>
        </p:nvSpPr>
        <p:spPr/>
        <p:txBody>
          <a:bodyPr>
            <a:normAutofit/>
          </a:bodyPr>
          <a:lstStyle/>
          <a:p>
            <a:endParaRPr lang="en-US" dirty="0" smtClean="0"/>
          </a:p>
          <a:p>
            <a:r>
              <a:rPr lang="en-US" dirty="0" smtClean="0"/>
              <a:t>The </a:t>
            </a:r>
            <a:r>
              <a:rPr lang="en-US" dirty="0"/>
              <a:t>court in its discretion may exclude evidence if its probative value is substantially outweighed by the probability that its admission will </a:t>
            </a:r>
            <a:endParaRPr lang="en-US" dirty="0" smtClean="0"/>
          </a:p>
          <a:p>
            <a:pPr marL="109728" indent="0">
              <a:buNone/>
            </a:pPr>
            <a:endParaRPr lang="en-US" dirty="0" smtClean="0"/>
          </a:p>
          <a:p>
            <a:pPr lvl="1"/>
            <a:r>
              <a:rPr lang="en-US" dirty="0" smtClean="0"/>
              <a:t>(</a:t>
            </a:r>
            <a:r>
              <a:rPr lang="en-US" dirty="0"/>
              <a:t>a) necessitate undue consumption of time or </a:t>
            </a:r>
            <a:endParaRPr lang="en-US" dirty="0" smtClean="0"/>
          </a:p>
          <a:p>
            <a:pPr lvl="1"/>
            <a:endParaRPr lang="en-US" dirty="0"/>
          </a:p>
          <a:p>
            <a:pPr lvl="1"/>
            <a:r>
              <a:rPr lang="en-US" dirty="0" smtClean="0"/>
              <a:t>(</a:t>
            </a:r>
            <a:r>
              <a:rPr lang="en-US" dirty="0"/>
              <a:t>b) create substantial danger of undue prejudice, of confusing the issues, or of misleading the jury.</a:t>
            </a: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0" y="304800"/>
            <a:ext cx="2762250" cy="1657350"/>
          </a:xfrm>
          <a:prstGeom prst="rect">
            <a:avLst/>
          </a:prstGeom>
        </p:spPr>
      </p:pic>
    </p:spTree>
    <p:extLst>
      <p:ext uri="{BB962C8B-B14F-4D97-AF65-F5344CB8AC3E}">
        <p14:creationId xmlns:p14="http://schemas.microsoft.com/office/powerpoint/2010/main" val="32919876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rules of evidence do not apply in family law cases? </a:t>
            </a:r>
            <a:endParaRPr lang="en-US" dirty="0"/>
          </a:p>
        </p:txBody>
      </p:sp>
      <p:sp>
        <p:nvSpPr>
          <p:cNvPr id="3" name="Title 2"/>
          <p:cNvSpPr>
            <a:spLocks noGrp="1"/>
          </p:cNvSpPr>
          <p:nvPr>
            <p:ph type="title"/>
          </p:nvPr>
        </p:nvSpPr>
        <p:spPr/>
        <p:txBody>
          <a:bodyPr/>
          <a:lstStyle/>
          <a:p>
            <a:r>
              <a:rPr lang="en-US" dirty="0" smtClean="0"/>
              <a:t>True or False</a:t>
            </a:r>
            <a:endParaRPr lang="en-US" dirty="0"/>
          </a:p>
        </p:txBody>
      </p:sp>
    </p:spTree>
    <p:extLst>
      <p:ext uri="{BB962C8B-B14F-4D97-AF65-F5344CB8AC3E}">
        <p14:creationId xmlns:p14="http://schemas.microsoft.com/office/powerpoint/2010/main" val="292998485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smtClean="0"/>
          </a:p>
          <a:p>
            <a:endParaRPr lang="en-US" dirty="0"/>
          </a:p>
          <a:p>
            <a:r>
              <a:rPr lang="en-US" dirty="0" smtClean="0"/>
              <a:t>To refresh witness’ recollection</a:t>
            </a:r>
          </a:p>
          <a:p>
            <a:endParaRPr lang="en-US" dirty="0"/>
          </a:p>
          <a:p>
            <a:endParaRPr lang="en-US" dirty="0" smtClean="0"/>
          </a:p>
          <a:p>
            <a:endParaRPr lang="en-US" dirty="0" smtClean="0"/>
          </a:p>
          <a:p>
            <a:endParaRPr lang="en-US" dirty="0"/>
          </a:p>
        </p:txBody>
      </p:sp>
      <p:sp>
        <p:nvSpPr>
          <p:cNvPr id="3" name="Title 2"/>
          <p:cNvSpPr>
            <a:spLocks noGrp="1"/>
          </p:cNvSpPr>
          <p:nvPr>
            <p:ph type="title"/>
          </p:nvPr>
        </p:nvSpPr>
        <p:spPr/>
        <p:txBody>
          <a:bodyPr>
            <a:normAutofit fontScale="90000"/>
          </a:bodyPr>
          <a:lstStyle/>
          <a:p>
            <a:r>
              <a:rPr lang="en-US" dirty="0" smtClean="0"/>
              <a:t>Inadmissible? Still can use for other purposes</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89381" y="4114800"/>
            <a:ext cx="2628900" cy="1743075"/>
          </a:xfrm>
          <a:prstGeom prst="rect">
            <a:avLst/>
          </a:prstGeom>
        </p:spPr>
      </p:pic>
    </p:spTree>
    <p:extLst>
      <p:ext uri="{BB962C8B-B14F-4D97-AF65-F5344CB8AC3E}">
        <p14:creationId xmlns:p14="http://schemas.microsoft.com/office/powerpoint/2010/main" val="15077365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smtClean="0"/>
          </a:p>
          <a:p>
            <a:endParaRPr lang="en-US" dirty="0"/>
          </a:p>
          <a:p>
            <a:r>
              <a:rPr lang="en-US" dirty="0" smtClean="0"/>
              <a:t>Use the same procedure you would with any writing</a:t>
            </a:r>
          </a:p>
          <a:p>
            <a:endParaRPr lang="en-US" dirty="0"/>
          </a:p>
        </p:txBody>
      </p:sp>
      <p:sp>
        <p:nvSpPr>
          <p:cNvPr id="3" name="Title 2"/>
          <p:cNvSpPr>
            <a:spLocks noGrp="1"/>
          </p:cNvSpPr>
          <p:nvPr>
            <p:ph type="title"/>
          </p:nvPr>
        </p:nvSpPr>
        <p:spPr/>
        <p:txBody>
          <a:bodyPr>
            <a:normAutofit fontScale="90000"/>
          </a:bodyPr>
          <a:lstStyle/>
          <a:p>
            <a:r>
              <a:rPr lang="en-US" dirty="0" smtClean="0"/>
              <a:t>Conclusion: </a:t>
            </a:r>
            <a:r>
              <a:rPr lang="en-US" i="1" dirty="0" smtClean="0"/>
              <a:t>If You want to admit electronic evidence</a:t>
            </a:r>
            <a:endParaRPr lang="en-US" i="1" dirty="0"/>
          </a:p>
        </p:txBody>
      </p:sp>
    </p:spTree>
    <p:extLst>
      <p:ext uri="{BB962C8B-B14F-4D97-AF65-F5344CB8AC3E}">
        <p14:creationId xmlns:p14="http://schemas.microsoft.com/office/powerpoint/2010/main" val="304402550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a:t>Relevance</a:t>
            </a:r>
          </a:p>
          <a:p>
            <a:endParaRPr lang="en-US" dirty="0"/>
          </a:p>
          <a:p>
            <a:r>
              <a:rPr lang="en-US" dirty="0"/>
              <a:t>Foundation</a:t>
            </a:r>
          </a:p>
          <a:p>
            <a:endParaRPr lang="en-US" dirty="0"/>
          </a:p>
          <a:p>
            <a:r>
              <a:rPr lang="en-US" dirty="0"/>
              <a:t>Hearsay</a:t>
            </a:r>
          </a:p>
          <a:p>
            <a:endParaRPr lang="en-US" dirty="0"/>
          </a:p>
          <a:p>
            <a:r>
              <a:rPr lang="en-US" dirty="0"/>
              <a:t>Other exclusions (privilege etc.)</a:t>
            </a:r>
          </a:p>
          <a:p>
            <a:endParaRPr lang="en-US" dirty="0"/>
          </a:p>
          <a:p>
            <a:r>
              <a:rPr lang="en-US" dirty="0"/>
              <a:t>Discretionary exclusions (Evidence Code §352)</a:t>
            </a:r>
          </a:p>
          <a:p>
            <a:pPr marL="109728" indent="0">
              <a:buNone/>
            </a:pPr>
            <a:endParaRPr lang="en-US" dirty="0"/>
          </a:p>
        </p:txBody>
      </p:sp>
      <p:sp>
        <p:nvSpPr>
          <p:cNvPr id="3" name="Title 2"/>
          <p:cNvSpPr>
            <a:spLocks noGrp="1"/>
          </p:cNvSpPr>
          <p:nvPr>
            <p:ph type="title"/>
          </p:nvPr>
        </p:nvSpPr>
        <p:spPr/>
        <p:txBody>
          <a:bodyPr/>
          <a:lstStyle/>
          <a:p>
            <a:r>
              <a:rPr lang="en-US" dirty="0" smtClean="0"/>
              <a:t>Analysis:</a:t>
            </a:r>
            <a:endParaRPr lang="en-US" dirty="0"/>
          </a:p>
        </p:txBody>
      </p:sp>
    </p:spTree>
    <p:extLst>
      <p:ext uri="{BB962C8B-B14F-4D97-AF65-F5344CB8AC3E}">
        <p14:creationId xmlns:p14="http://schemas.microsoft.com/office/powerpoint/2010/main" val="118021067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a:p>
          <a:p>
            <a:endParaRPr lang="en-US" dirty="0" smtClean="0"/>
          </a:p>
        </p:txBody>
      </p:sp>
      <p:sp>
        <p:nvSpPr>
          <p:cNvPr id="3" name="Title 2"/>
          <p:cNvSpPr>
            <a:spLocks noGrp="1"/>
          </p:cNvSpPr>
          <p:nvPr>
            <p:ph type="title"/>
          </p:nvPr>
        </p:nvSpPr>
        <p:spPr/>
        <p:txBody>
          <a:bodyPr>
            <a:normAutofit fontScale="90000"/>
          </a:bodyPr>
          <a:lstStyle/>
          <a:p>
            <a:r>
              <a:rPr lang="en-US" dirty="0" smtClean="0"/>
              <a:t>However, ask a few more questions….</a:t>
            </a:r>
            <a:endParaRPr lang="en-US" i="1"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83323" y="1752600"/>
            <a:ext cx="6934200" cy="4344590"/>
          </a:xfrm>
          <a:prstGeom prst="rect">
            <a:avLst/>
          </a:prstGeom>
        </p:spPr>
      </p:pic>
    </p:spTree>
    <p:extLst>
      <p:ext uri="{BB962C8B-B14F-4D97-AF65-F5344CB8AC3E}">
        <p14:creationId xmlns:p14="http://schemas.microsoft.com/office/powerpoint/2010/main" val="371878711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109728" indent="0">
              <a:buNone/>
            </a:pPr>
            <a:endParaRPr lang="en-US" dirty="0"/>
          </a:p>
          <a:p>
            <a:r>
              <a:rPr lang="en-US" dirty="0" smtClean="0"/>
              <a:t>Will it harm my client?</a:t>
            </a:r>
          </a:p>
          <a:p>
            <a:endParaRPr lang="en-US" dirty="0"/>
          </a:p>
          <a:p>
            <a:r>
              <a:rPr lang="en-US" dirty="0" smtClean="0"/>
              <a:t>Will it create unnecessary conflict that may cause unnecessary damage going forward?</a:t>
            </a:r>
          </a:p>
          <a:p>
            <a:endParaRPr lang="en-US" dirty="0"/>
          </a:p>
          <a:p>
            <a:r>
              <a:rPr lang="en-US" dirty="0" smtClean="0"/>
              <a:t>Is there an easier way to make the same point? </a:t>
            </a:r>
          </a:p>
          <a:p>
            <a:endParaRPr lang="en-US" dirty="0"/>
          </a:p>
          <a:p>
            <a:endParaRPr lang="en-US" dirty="0" smtClean="0"/>
          </a:p>
        </p:txBody>
      </p:sp>
      <p:sp>
        <p:nvSpPr>
          <p:cNvPr id="3" name="Title 2"/>
          <p:cNvSpPr>
            <a:spLocks noGrp="1"/>
          </p:cNvSpPr>
          <p:nvPr>
            <p:ph type="title"/>
          </p:nvPr>
        </p:nvSpPr>
        <p:spPr/>
        <p:txBody>
          <a:bodyPr>
            <a:normAutofit/>
          </a:bodyPr>
          <a:lstStyle/>
          <a:p>
            <a:r>
              <a:rPr lang="en-US" dirty="0" smtClean="0"/>
              <a:t>Is it worth it? </a:t>
            </a:r>
            <a:endParaRPr lang="en-US" i="1" dirty="0"/>
          </a:p>
        </p:txBody>
      </p:sp>
    </p:spTree>
    <p:extLst>
      <p:ext uri="{BB962C8B-B14F-4D97-AF65-F5344CB8AC3E}">
        <p14:creationId xmlns:p14="http://schemas.microsoft.com/office/powerpoint/2010/main" val="30027400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sz="6600" dirty="0">
              <a:solidFill>
                <a:srgbClr val="FF0000"/>
              </a:solidFill>
            </a:endParaRPr>
          </a:p>
          <a:p>
            <a:r>
              <a:rPr lang="en-US" sz="4400" dirty="0" smtClean="0"/>
              <a:t>The rules of evidence apply!</a:t>
            </a:r>
          </a:p>
          <a:p>
            <a:endParaRPr lang="en-US" dirty="0"/>
          </a:p>
          <a:p>
            <a:endParaRPr lang="en-US" dirty="0"/>
          </a:p>
        </p:txBody>
      </p:sp>
      <p:sp>
        <p:nvSpPr>
          <p:cNvPr id="3" name="Title 2"/>
          <p:cNvSpPr>
            <a:spLocks noGrp="1"/>
          </p:cNvSpPr>
          <p:nvPr>
            <p:ph type="title"/>
          </p:nvPr>
        </p:nvSpPr>
        <p:spPr/>
        <p:txBody>
          <a:bodyPr>
            <a:normAutofit fontScale="90000"/>
          </a:bodyPr>
          <a:lstStyle/>
          <a:p>
            <a:pPr algn="ctr"/>
            <a:r>
              <a:rPr lang="en-US" sz="6000" dirty="0" smtClean="0">
                <a:solidFill>
                  <a:srgbClr val="FF0000"/>
                </a:solidFill>
              </a:rPr>
              <a:t/>
            </a:r>
            <a:br>
              <a:rPr lang="en-US" sz="6000" dirty="0" smtClean="0">
                <a:solidFill>
                  <a:srgbClr val="FF0000"/>
                </a:solidFill>
              </a:rPr>
            </a:br>
            <a:r>
              <a:rPr lang="en-US" sz="6000" dirty="0" smtClean="0">
                <a:solidFill>
                  <a:srgbClr val="FF0000"/>
                </a:solidFill>
              </a:rPr>
              <a:t>FALSE</a:t>
            </a:r>
            <a:r>
              <a:rPr lang="en-US" sz="6000" dirty="0">
                <a:solidFill>
                  <a:srgbClr val="FF0000"/>
                </a:solidFill>
              </a:rPr>
              <a:t/>
            </a:r>
            <a:br>
              <a:rPr lang="en-US" sz="6000" dirty="0">
                <a:solidFill>
                  <a:srgbClr val="FF0000"/>
                </a:solidFill>
              </a:rPr>
            </a:br>
            <a:endParaRPr lang="en-US" dirty="0"/>
          </a:p>
        </p:txBody>
      </p:sp>
    </p:spTree>
    <p:extLst>
      <p:ext uri="{BB962C8B-B14F-4D97-AF65-F5344CB8AC3E}">
        <p14:creationId xmlns:p14="http://schemas.microsoft.com/office/powerpoint/2010/main" val="7707363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smtClean="0"/>
          </a:p>
          <a:p>
            <a:endParaRPr lang="en-US" dirty="0"/>
          </a:p>
          <a:p>
            <a:r>
              <a:rPr lang="en-US" dirty="0" smtClean="0"/>
              <a:t>Same analysis as admitting any writing</a:t>
            </a:r>
            <a:endParaRPr lang="en-US" dirty="0"/>
          </a:p>
        </p:txBody>
      </p:sp>
      <p:sp>
        <p:nvSpPr>
          <p:cNvPr id="3" name="Title 2"/>
          <p:cNvSpPr>
            <a:spLocks noGrp="1"/>
          </p:cNvSpPr>
          <p:nvPr>
            <p:ph type="title"/>
          </p:nvPr>
        </p:nvSpPr>
        <p:spPr/>
        <p:txBody>
          <a:bodyPr>
            <a:normAutofit fontScale="90000"/>
          </a:bodyPr>
          <a:lstStyle/>
          <a:p>
            <a:r>
              <a:rPr lang="en-US" dirty="0" smtClean="0"/>
              <a:t>Admitting Text Messages and Emails</a:t>
            </a:r>
            <a:endParaRPr lang="en-US" dirty="0"/>
          </a:p>
        </p:txBody>
      </p:sp>
    </p:spTree>
    <p:extLst>
      <p:ext uri="{BB962C8B-B14F-4D97-AF65-F5344CB8AC3E}">
        <p14:creationId xmlns:p14="http://schemas.microsoft.com/office/powerpoint/2010/main" val="37369259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endParaRPr lang="en-US" sz="2400" b="1" dirty="0" smtClean="0"/>
          </a:p>
          <a:p>
            <a:r>
              <a:rPr lang="en-US" sz="2400" dirty="0" smtClean="0"/>
              <a:t>Very broadly defined….</a:t>
            </a:r>
            <a:endParaRPr lang="en-US" sz="2400" dirty="0"/>
          </a:p>
        </p:txBody>
      </p:sp>
      <p:sp>
        <p:nvSpPr>
          <p:cNvPr id="3" name="Title 2"/>
          <p:cNvSpPr>
            <a:spLocks noGrp="1"/>
          </p:cNvSpPr>
          <p:nvPr>
            <p:ph type="title"/>
          </p:nvPr>
        </p:nvSpPr>
        <p:spPr/>
        <p:txBody>
          <a:bodyPr>
            <a:normAutofit fontScale="90000"/>
          </a:bodyPr>
          <a:lstStyle/>
          <a:p>
            <a:r>
              <a:rPr lang="en-US" dirty="0" smtClean="0"/>
              <a:t>Writing is broadly defined (</a:t>
            </a:r>
            <a:r>
              <a:rPr lang="en-US" dirty="0"/>
              <a:t>Evidence Code </a:t>
            </a:r>
            <a:r>
              <a:rPr lang="en-US" dirty="0" smtClean="0"/>
              <a:t>§ 250)</a:t>
            </a:r>
            <a:endParaRPr lang="en-US" dirty="0"/>
          </a:p>
        </p:txBody>
      </p:sp>
    </p:spTree>
    <p:extLst>
      <p:ext uri="{BB962C8B-B14F-4D97-AF65-F5344CB8AC3E}">
        <p14:creationId xmlns:p14="http://schemas.microsoft.com/office/powerpoint/2010/main" val="69395322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578</TotalTime>
  <Words>2016</Words>
  <Application>Microsoft Office PowerPoint</Application>
  <PresentationFormat>On-screen Show (4:3)</PresentationFormat>
  <Paragraphs>329</Paragraphs>
  <Slides>64</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64</vt:i4>
      </vt:variant>
    </vt:vector>
  </HeadingPairs>
  <TitlesOfParts>
    <vt:vector size="72" baseType="lpstr">
      <vt:lpstr>Calibri</vt:lpstr>
      <vt:lpstr>Lucida Sans Unicode</vt:lpstr>
      <vt:lpstr>Times New Roman</vt:lpstr>
      <vt:lpstr>Verdana</vt:lpstr>
      <vt:lpstr>Wingdings</vt:lpstr>
      <vt:lpstr>Wingdings 2</vt:lpstr>
      <vt:lpstr>Wingdings 3</vt:lpstr>
      <vt:lpstr>Concourse</vt:lpstr>
      <vt:lpstr>How to Introduce Texts and Emails in Family Law Cases- Minimizing Conflict and Complying with the Evidence Code</vt:lpstr>
      <vt:lpstr>Family Law Cases and Evidence</vt:lpstr>
      <vt:lpstr>Electronic Evidence</vt:lpstr>
      <vt:lpstr>Electronic Evidence</vt:lpstr>
      <vt:lpstr>Electronic Evidence</vt:lpstr>
      <vt:lpstr>True or False</vt:lpstr>
      <vt:lpstr> FALSE </vt:lpstr>
      <vt:lpstr>Admitting Text Messages and Emails</vt:lpstr>
      <vt:lpstr>Writing is broadly defined (Evidence Code § 250)</vt:lpstr>
      <vt:lpstr>Writing is broadly defined (Evidence Code § 250)</vt:lpstr>
      <vt:lpstr>Writing is broadly defined </vt:lpstr>
      <vt:lpstr>Practical Pointer</vt:lpstr>
      <vt:lpstr>Text Message</vt:lpstr>
      <vt:lpstr>Emails</vt:lpstr>
      <vt:lpstr>Cell Phone Videos</vt:lpstr>
      <vt:lpstr>Voicemails</vt:lpstr>
      <vt:lpstr>Analysis:</vt:lpstr>
      <vt:lpstr>Potential Shortcuts:</vt:lpstr>
      <vt:lpstr>Discovery Tools</vt:lpstr>
      <vt:lpstr>Request for Admissions- Genuineness of Documents</vt:lpstr>
      <vt:lpstr>Request for Admissions- Genuineness of Documents</vt:lpstr>
      <vt:lpstr>Request for Admissions- Genuineness of Documents</vt:lpstr>
      <vt:lpstr>Evidence Code § 1414</vt:lpstr>
      <vt:lpstr>Trial Readiness</vt:lpstr>
      <vt:lpstr>The Meet and Confer Process</vt:lpstr>
      <vt:lpstr>Stipulate to the admissibility?</vt:lpstr>
      <vt:lpstr>If The Text/ Email Is Not Impeachment: </vt:lpstr>
      <vt:lpstr>After you share the proposed exhibit with counsel….</vt:lpstr>
      <vt:lpstr>If The Parties Will Not Stipulate</vt:lpstr>
      <vt:lpstr>Relevance</vt:lpstr>
      <vt:lpstr>Additional Analysis: Family Law Disputes</vt:lpstr>
      <vt:lpstr>Once you have established relevance….</vt:lpstr>
      <vt:lpstr> Foundation Evidence Code § 1400 </vt:lpstr>
      <vt:lpstr> Foundation Evidence Code § 1401 </vt:lpstr>
      <vt:lpstr>Foundation</vt:lpstr>
      <vt:lpstr>Foundation</vt:lpstr>
      <vt:lpstr>Foundation</vt:lpstr>
      <vt:lpstr>Foundation  Authentication by proof:</vt:lpstr>
      <vt:lpstr> Foundation Evidence Code § 1413-1421 </vt:lpstr>
      <vt:lpstr> Foundation Evidence Code § 1413-1421 </vt:lpstr>
      <vt:lpstr> Foundation Evidence Code § 1413-1421 </vt:lpstr>
      <vt:lpstr>Hearsay</vt:lpstr>
      <vt:lpstr>Hearsay</vt:lpstr>
      <vt:lpstr>Hearsay</vt:lpstr>
      <vt:lpstr>Hearsay</vt:lpstr>
      <vt:lpstr>Does the email/ text contain hearsay?</vt:lpstr>
      <vt:lpstr>Does the email/ text contain hearsay?</vt:lpstr>
      <vt:lpstr>Common Exceptions</vt:lpstr>
      <vt:lpstr>Problems with text/ emails</vt:lpstr>
      <vt:lpstr>Problems with text/ emails</vt:lpstr>
      <vt:lpstr>Best Practice</vt:lpstr>
      <vt:lpstr>Communication Applications for Parents</vt:lpstr>
      <vt:lpstr>Communication Applications for Parents- Benefits</vt:lpstr>
      <vt:lpstr>Communication Applications for Parents- Benefits</vt:lpstr>
      <vt:lpstr>Custodian Affidavit</vt:lpstr>
      <vt:lpstr>Custodian Affidavit</vt:lpstr>
      <vt:lpstr>Other exclusions- Privileges</vt:lpstr>
      <vt:lpstr>Other exclusions- Settlement Discussions?</vt:lpstr>
      <vt:lpstr> Discretionary Exclusions-  Evidence Code § 352. </vt:lpstr>
      <vt:lpstr>Inadmissible? Still can use for other purposes</vt:lpstr>
      <vt:lpstr>Conclusion: If You want to admit electronic evidence</vt:lpstr>
      <vt:lpstr>Analysis:</vt:lpstr>
      <vt:lpstr>However, ask a few more questions….</vt:lpstr>
      <vt:lpstr>Is it worth it?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to Introduce Texts and Emails in Family Law Cases to Help Minimize Conflicts between the Parties While Meeting Hearsay Rules of Evidence</dc:title>
  <dc:creator>Court User</dc:creator>
  <cp:lastModifiedBy>Nora Quartuccio</cp:lastModifiedBy>
  <cp:revision>41</cp:revision>
  <cp:lastPrinted>2020-02-05T21:34:12Z</cp:lastPrinted>
  <dcterms:created xsi:type="dcterms:W3CDTF">2020-01-28T21:15:09Z</dcterms:created>
  <dcterms:modified xsi:type="dcterms:W3CDTF">2020-02-05T22:46:20Z</dcterms:modified>
</cp:coreProperties>
</file>